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82" r:id="rId11"/>
    <p:sldId id="265" r:id="rId12"/>
    <p:sldId id="268" r:id="rId13"/>
    <p:sldId id="266" r:id="rId14"/>
    <p:sldId id="267" r:id="rId15"/>
    <p:sldId id="284" r:id="rId16"/>
  </p:sldIdLst>
  <p:sldSz cx="18288000" cy="10287000"/>
  <p:notesSz cx="6858000" cy="9144000"/>
  <p:embeddedFontLst>
    <p:embeddedFont>
      <p:font typeface="Berkshire Swash" panose="020B0600070205080204" charset="0"/>
      <p:regular r:id="rId18"/>
    </p:embeddedFont>
    <p:embeddedFont>
      <p:font typeface="Calibri" panose="020F0502020204030204" pitchFamily="34" charset="0"/>
      <p:regular r:id="rId19"/>
      <p:bold r:id="rId20"/>
      <p:italic r:id="rId21"/>
      <p:boldItalic r:id="rId22"/>
    </p:embeddedFont>
    <p:embeddedFont>
      <p:font typeface="Mongolian Baiti" panose="03000500000000000000" pitchFamily="66" charset="0"/>
      <p:regular r:id="rId23"/>
    </p:embeddedFont>
    <p:embeddedFont>
      <p:font typeface="Montserrat" panose="00000500000000000000" pitchFamily="2" charset="0"/>
      <p:regular r:id="rId24"/>
      <p:bold r:id="rId25"/>
      <p:italic r:id="rId26"/>
      <p:boldItalic r:id="rId27"/>
    </p:embeddedFont>
    <p:embeddedFont>
      <p:font typeface="Montserrat Classic" panose="020B0600070205080204" charset="0"/>
      <p:regular r:id="rId28"/>
      <p:bold r:id="rId29"/>
    </p:embeddedFont>
    <p:embeddedFont>
      <p:font typeface="Montserrat Light" panose="00000400000000000000" pitchFamily="2" charset="0"/>
      <p:regular r:id="rId30"/>
      <p:bold r:id="rId31"/>
      <p:italic r:id="rId32"/>
      <p:boldItalic r:id="rId33"/>
    </p:embeddedFont>
    <p:embeddedFont>
      <p:font typeface="Oswald" panose="00000500000000000000" pitchFamily="2" charset="0"/>
      <p:regular r:id="rId34"/>
      <p:bold r:id="rId35"/>
    </p:embeddedFont>
    <p:embeddedFont>
      <p:font typeface="メイリオ" panose="020B0604030504040204" pitchFamily="50" charset="-128"/>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6862"/>
    <a:srgbClr val="696868"/>
    <a:srgbClr val="8582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6" d="100"/>
          <a:sy n="46" d="100"/>
        </p:scale>
        <p:origin x="69" y="399"/>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マッキンリー 亜矢" userId="c53ee0740ecf5f0c" providerId="LiveId" clId="{97941FBE-7067-47E7-9C96-C7CBC3458E00}"/>
    <pc:docChg chg="modSld">
      <pc:chgData name="マッキンリー 亜矢" userId="c53ee0740ecf5f0c" providerId="LiveId" clId="{97941FBE-7067-47E7-9C96-C7CBC3458E00}" dt="2023-01-24T09:55:52.098" v="15" actId="20577"/>
      <pc:docMkLst>
        <pc:docMk/>
      </pc:docMkLst>
      <pc:sldChg chg="modSp mod">
        <pc:chgData name="マッキンリー 亜矢" userId="c53ee0740ecf5f0c" providerId="LiveId" clId="{97941FBE-7067-47E7-9C96-C7CBC3458E00}" dt="2023-01-24T09:39:32.978" v="1" actId="108"/>
        <pc:sldMkLst>
          <pc:docMk/>
          <pc:sldMk cId="0" sldId="258"/>
        </pc:sldMkLst>
        <pc:picChg chg="mod">
          <ac:chgData name="マッキンリー 亜矢" userId="c53ee0740ecf5f0c" providerId="LiveId" clId="{97941FBE-7067-47E7-9C96-C7CBC3458E00}" dt="2023-01-24T09:39:29.247" v="0" actId="14861"/>
          <ac:picMkLst>
            <pc:docMk/>
            <pc:sldMk cId="0" sldId="258"/>
            <ac:picMk id="107" creationId="{00000000-0000-0000-0000-000000000000}"/>
          </ac:picMkLst>
        </pc:picChg>
        <pc:picChg chg="mod">
          <ac:chgData name="マッキンリー 亜矢" userId="c53ee0740ecf5f0c" providerId="LiveId" clId="{97941FBE-7067-47E7-9C96-C7CBC3458E00}" dt="2023-01-24T09:39:32.978" v="1" actId="108"/>
          <ac:picMkLst>
            <pc:docMk/>
            <pc:sldMk cId="0" sldId="258"/>
            <ac:picMk id="114" creationId="{00000000-0000-0000-0000-000000000000}"/>
          </ac:picMkLst>
        </pc:picChg>
      </pc:sldChg>
      <pc:sldChg chg="modSp mod">
        <pc:chgData name="マッキンリー 亜矢" userId="c53ee0740ecf5f0c" providerId="LiveId" clId="{97941FBE-7067-47E7-9C96-C7CBC3458E00}" dt="2023-01-24T09:55:52.098" v="15" actId="20577"/>
        <pc:sldMkLst>
          <pc:docMk/>
          <pc:sldMk cId="0" sldId="267"/>
        </pc:sldMkLst>
        <pc:spChg chg="mod">
          <ac:chgData name="マッキンリー 亜矢" userId="c53ee0740ecf5f0c" providerId="LiveId" clId="{97941FBE-7067-47E7-9C96-C7CBC3458E00}" dt="2023-01-24T09:55:52.098" v="15" actId="20577"/>
          <ac:spMkLst>
            <pc:docMk/>
            <pc:sldMk cId="0" sldId="267"/>
            <ac:spMk id="243" creationId="{00000000-0000-0000-0000-000000000000}"/>
          </ac:spMkLst>
        </pc:spChg>
        <pc:picChg chg="mod">
          <ac:chgData name="マッキンリー 亜矢" userId="c53ee0740ecf5f0c" providerId="LiveId" clId="{97941FBE-7067-47E7-9C96-C7CBC3458E00}" dt="2023-01-24T09:39:39.578" v="2" actId="108"/>
          <ac:picMkLst>
            <pc:docMk/>
            <pc:sldMk cId="0" sldId="267"/>
            <ac:picMk id="242" creationId="{00000000-0000-0000-0000-000000000000}"/>
          </ac:picMkLst>
        </pc:picChg>
      </pc:sldChg>
    </pc:docChg>
  </pc:docChgLst>
  <pc:docChgLst>
    <pc:chgData name="亜矢 マッキンリー" userId="c53ee0740ecf5f0c" providerId="LiveId" clId="{20E24C5C-5D42-419D-B9CA-830FCF5C9F0E}"/>
    <pc:docChg chg="undo custSel modSld">
      <pc:chgData name="亜矢 マッキンリー" userId="c53ee0740ecf5f0c" providerId="LiveId" clId="{20E24C5C-5D42-419D-B9CA-830FCF5C9F0E}" dt="2023-06-12T17:07:06.828" v="1051" actId="20577"/>
      <pc:docMkLst>
        <pc:docMk/>
      </pc:docMkLst>
      <pc:sldChg chg="modSp mod">
        <pc:chgData name="亜矢 マッキンリー" userId="c53ee0740ecf5f0c" providerId="LiveId" clId="{20E24C5C-5D42-419D-B9CA-830FCF5C9F0E}" dt="2023-06-12T17:06:08.343" v="1032" actId="20577"/>
        <pc:sldMkLst>
          <pc:docMk/>
          <pc:sldMk cId="0" sldId="266"/>
        </pc:sldMkLst>
        <pc:spChg chg="mod">
          <ac:chgData name="亜矢 マッキンリー" userId="c53ee0740ecf5f0c" providerId="LiveId" clId="{20E24C5C-5D42-419D-B9CA-830FCF5C9F0E}" dt="2023-06-12T17:06:08.343" v="1032" actId="20577"/>
          <ac:spMkLst>
            <pc:docMk/>
            <pc:sldMk cId="0" sldId="266"/>
            <ac:spMk id="223" creationId="{00000000-0000-0000-0000-000000000000}"/>
          </ac:spMkLst>
        </pc:spChg>
      </pc:sldChg>
      <pc:sldChg chg="addSp delSp modSp mod">
        <pc:chgData name="亜矢 マッキンリー" userId="c53ee0740ecf5f0c" providerId="LiveId" clId="{20E24C5C-5D42-419D-B9CA-830FCF5C9F0E}" dt="2023-06-12T17:07:06.828" v="1051" actId="20577"/>
        <pc:sldMkLst>
          <pc:docMk/>
          <pc:sldMk cId="0" sldId="267"/>
        </pc:sldMkLst>
        <pc:spChg chg="mod">
          <ac:chgData name="亜矢 マッキンリー" userId="c53ee0740ecf5f0c" providerId="LiveId" clId="{20E24C5C-5D42-419D-B9CA-830FCF5C9F0E}" dt="2023-06-12T16:54:46.537" v="1008" actId="164"/>
          <ac:spMkLst>
            <pc:docMk/>
            <pc:sldMk cId="0" sldId="267"/>
            <ac:spMk id="2" creationId="{00000000-0000-0000-0000-000000000000}"/>
          </ac:spMkLst>
        </pc:spChg>
        <pc:spChg chg="add mod">
          <ac:chgData name="亜矢 マッキンリー" userId="c53ee0740ecf5f0c" providerId="LiveId" clId="{20E24C5C-5D42-419D-B9CA-830FCF5C9F0E}" dt="2023-06-12T17:07:06.828" v="1051" actId="20577"/>
          <ac:spMkLst>
            <pc:docMk/>
            <pc:sldMk cId="0" sldId="267"/>
            <ac:spMk id="9" creationId="{DE1539B9-3EBA-C026-73F7-5E4FCC646E2F}"/>
          </ac:spMkLst>
        </pc:spChg>
        <pc:spChg chg="add mod">
          <ac:chgData name="亜矢 マッキンリー" userId="c53ee0740ecf5f0c" providerId="LiveId" clId="{20E24C5C-5D42-419D-B9CA-830FCF5C9F0E}" dt="2023-06-12T16:54:46.537" v="1008" actId="164"/>
          <ac:spMkLst>
            <pc:docMk/>
            <pc:sldMk cId="0" sldId="267"/>
            <ac:spMk id="10" creationId="{BDC6439B-F377-BF88-805B-9785978FD2E0}"/>
          </ac:spMkLst>
        </pc:spChg>
        <pc:spChg chg="add mod">
          <ac:chgData name="亜矢 マッキンリー" userId="c53ee0740ecf5f0c" providerId="LiveId" clId="{20E24C5C-5D42-419D-B9CA-830FCF5C9F0E}" dt="2023-06-12T16:54:46.537" v="1008" actId="164"/>
          <ac:spMkLst>
            <pc:docMk/>
            <pc:sldMk cId="0" sldId="267"/>
            <ac:spMk id="11" creationId="{3593F7E7-BDD8-1138-7FC5-7ACE2034F21C}"/>
          </ac:spMkLst>
        </pc:spChg>
        <pc:spChg chg="add mod">
          <ac:chgData name="亜矢 マッキンリー" userId="c53ee0740ecf5f0c" providerId="LiveId" clId="{20E24C5C-5D42-419D-B9CA-830FCF5C9F0E}" dt="2023-06-12T16:54:46.537" v="1008" actId="164"/>
          <ac:spMkLst>
            <pc:docMk/>
            <pc:sldMk cId="0" sldId="267"/>
            <ac:spMk id="13" creationId="{6DC74B58-2F02-7A7C-1481-DCE4F58CBDDE}"/>
          </ac:spMkLst>
        </pc:spChg>
        <pc:spChg chg="mod">
          <ac:chgData name="亜矢 マッキンリー" userId="c53ee0740ecf5f0c" providerId="LiveId" clId="{20E24C5C-5D42-419D-B9CA-830FCF5C9F0E}" dt="2023-06-12T16:38:48.001" v="32" actId="20577"/>
          <ac:spMkLst>
            <pc:docMk/>
            <pc:sldMk cId="0" sldId="267"/>
            <ac:spMk id="238" creationId="{00000000-0000-0000-0000-000000000000}"/>
          </ac:spMkLst>
        </pc:spChg>
        <pc:spChg chg="mod">
          <ac:chgData name="亜矢 マッキンリー" userId="c53ee0740ecf5f0c" providerId="LiveId" clId="{20E24C5C-5D42-419D-B9CA-830FCF5C9F0E}" dt="2023-06-12T16:54:03.735" v="1007" actId="20577"/>
          <ac:spMkLst>
            <pc:docMk/>
            <pc:sldMk cId="0" sldId="267"/>
            <ac:spMk id="239" creationId="{00000000-0000-0000-0000-000000000000}"/>
          </ac:spMkLst>
        </pc:spChg>
        <pc:spChg chg="del mod">
          <ac:chgData name="亜矢 マッキンリー" userId="c53ee0740ecf5f0c" providerId="LiveId" clId="{20E24C5C-5D42-419D-B9CA-830FCF5C9F0E}" dt="2023-06-12T16:44:51.324" v="438" actId="478"/>
          <ac:spMkLst>
            <pc:docMk/>
            <pc:sldMk cId="0" sldId="267"/>
            <ac:spMk id="243" creationId="{00000000-0000-0000-0000-000000000000}"/>
          </ac:spMkLst>
        </pc:spChg>
        <pc:grpChg chg="add mod">
          <ac:chgData name="亜矢 マッキンリー" userId="c53ee0740ecf5f0c" providerId="LiveId" clId="{20E24C5C-5D42-419D-B9CA-830FCF5C9F0E}" dt="2023-06-12T16:54:46.537" v="1008" actId="164"/>
          <ac:grpSpMkLst>
            <pc:docMk/>
            <pc:sldMk cId="0" sldId="267"/>
            <ac:grpSpMk id="14" creationId="{11BEA72F-CC6E-202B-5270-E2EF2888AE23}"/>
          </ac:grpSpMkLst>
        </pc:grpChg>
        <pc:grpChg chg="mod">
          <ac:chgData name="亜矢 マッキンリー" userId="c53ee0740ecf5f0c" providerId="LiveId" clId="{20E24C5C-5D42-419D-B9CA-830FCF5C9F0E}" dt="2023-06-12T16:47:31.336" v="635" actId="1076"/>
          <ac:grpSpMkLst>
            <pc:docMk/>
            <pc:sldMk cId="0" sldId="267"/>
            <ac:grpSpMk id="18" creationId="{A1832DD1-9643-4C85-9F4A-F9925E26985C}"/>
          </ac:grpSpMkLst>
        </pc:grpChg>
        <pc:picChg chg="add del mod">
          <ac:chgData name="亜矢 マッキンリー" userId="c53ee0740ecf5f0c" providerId="LiveId" clId="{20E24C5C-5D42-419D-B9CA-830FCF5C9F0E}" dt="2023-06-12T16:40:14.705" v="90" actId="478"/>
          <ac:picMkLst>
            <pc:docMk/>
            <pc:sldMk cId="0" sldId="267"/>
            <ac:picMk id="4" creationId="{1A27B01A-7970-6A1C-8630-163D9F893A84}"/>
          </ac:picMkLst>
        </pc:picChg>
        <pc:picChg chg="add mod">
          <ac:chgData name="亜矢 マッキンリー" userId="c53ee0740ecf5f0c" providerId="LiveId" clId="{20E24C5C-5D42-419D-B9CA-830FCF5C9F0E}" dt="2023-06-12T16:54:46.537" v="1008" actId="164"/>
          <ac:picMkLst>
            <pc:docMk/>
            <pc:sldMk cId="0" sldId="267"/>
            <ac:picMk id="7" creationId="{00DB5285-5D2E-6EC8-6303-2C773124FA8A}"/>
          </ac:picMkLst>
        </pc:picChg>
        <pc:picChg chg="add mod">
          <ac:chgData name="亜矢 マッキンリー" userId="c53ee0740ecf5f0c" providerId="LiveId" clId="{20E24C5C-5D42-419D-B9CA-830FCF5C9F0E}" dt="2023-06-12T16:54:46.537" v="1008" actId="164"/>
          <ac:picMkLst>
            <pc:docMk/>
            <pc:sldMk cId="0" sldId="267"/>
            <ac:picMk id="12" creationId="{7E681746-AFCC-9F0E-109C-5CB4E98A83DE}"/>
          </ac:picMkLst>
        </pc:picChg>
        <pc:picChg chg="mod">
          <ac:chgData name="亜矢 マッキンリー" userId="c53ee0740ecf5f0c" providerId="LiveId" clId="{20E24C5C-5D42-419D-B9CA-830FCF5C9F0E}" dt="2023-06-12T16:54:46.537" v="1008" actId="164"/>
          <ac:picMkLst>
            <pc:docMk/>
            <pc:sldMk cId="0" sldId="267"/>
            <ac:picMk id="242"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panose="020B0604020202020204"/>
              <a:buNone/>
            </a:pPr>
            <a:fld id="{00000000-1234-1234-1234-123412341234}" type="slidenum">
              <a:rPr lang="en-US" altLang="ja-JP" sz="1200" b="0" i="0" u="none" strike="noStrike" cap="none">
                <a:solidFill>
                  <a:schemeClr val="dk1"/>
                </a:solidFill>
                <a:latin typeface="Calibri" panose="020F0502020204030204"/>
                <a:ea typeface="Calibri" panose="020F0502020204030204"/>
                <a:cs typeface="Calibri" panose="020F0502020204030204"/>
                <a:sym typeface="Calibri" panose="020F0502020204030204"/>
              </a:rPr>
              <a:t>‹#›</a:t>
            </a:fld>
            <a:endParaRPr sz="1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 name="Google Shape;21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 name="Google Shape;21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9" name="Google Shape;22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9" name="Google Shape;22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21860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 name="Google Shape;11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 name="Google Shape;13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5" name="Google Shape;19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ltLang="ja-JP"/>
              <a:t>‹#›</a:t>
            </a:fld>
            <a:endParaRPr 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panose="020F0502020204030204"/>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ltLang="ja-JP"/>
              <a:t>‹#›</a:t>
            </a:fld>
            <a:endParaRPr 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1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ltLang="ja-JP"/>
              <a:t>‹#›</a:t>
            </a:fld>
            <a:endParaRPr 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panose="020F0502020204030204"/>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1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1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1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ltLang="ja-JP"/>
              <a:t>‹#›</a:t>
            </a:fld>
            <a:endParaRPr 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ltLang="ja-JP"/>
              <a:t>‹#›</a:t>
            </a:fld>
            <a:endParaRPr 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panose="020F0502020204030204"/>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2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ltLang="ja-JP"/>
              <a:t>‹#›</a:t>
            </a:fld>
            <a:endParaRPr 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panose="020F0502020204030204"/>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panose="020B0604020202020204"/>
              <a:buNone/>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560"/>
              </a:spcBef>
              <a:spcAft>
                <a:spcPts val="0"/>
              </a:spcAft>
              <a:buClr>
                <a:schemeClr val="dk1"/>
              </a:buClr>
              <a:buSzPts val="28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480"/>
              </a:spcBef>
              <a:spcAft>
                <a:spcPts val="0"/>
              </a:spcAft>
              <a:buClr>
                <a:schemeClr val="dk1"/>
              </a:buClr>
              <a:buSzPts val="2400"/>
              <a:buFont typeface="Arial" panose="020B0604020202020204"/>
              <a:buNone/>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4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4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4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4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4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4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68" name="Google Shape;68;p2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ltLang="ja-JP"/>
              <a:t>‹#›</a:t>
            </a:fld>
            <a:endParaRPr 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3"/>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ltLang="ja-JP"/>
              <a:t>‹#›</a:t>
            </a:fld>
            <a:endParaRPr 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ltLang="ja-JP"/>
              <a:t>‹#›</a:t>
            </a:fld>
            <a:endParaRPr 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endParaRPr/>
          </a:p>
        </p:txBody>
      </p:sp>
      <p:sp>
        <p:nvSpPr>
          <p:cNvPr id="11" name="Google Shape;11;p1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panose="020B0604020202020204"/>
              <a:buChar char="•"/>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406400" algn="l" rtl="0">
              <a:lnSpc>
                <a:spcPct val="100000"/>
              </a:lnSpc>
              <a:spcBef>
                <a:spcPts val="56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81000" algn="l" rtl="0">
              <a:lnSpc>
                <a:spcPct val="100000"/>
              </a:lnSpc>
              <a:spcBef>
                <a:spcPts val="48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55600" algn="l" rtl="0">
              <a:lnSpc>
                <a:spcPct val="100000"/>
              </a:lnSpc>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55600" algn="l" rtl="0">
              <a:lnSpc>
                <a:spcPct val="100000"/>
              </a:lnSpc>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55600" algn="l" rtl="0">
              <a:lnSpc>
                <a:spcPct val="100000"/>
              </a:lnSpc>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55600" algn="l" rtl="0">
              <a:lnSpc>
                <a:spcPct val="100000"/>
              </a:lnSpc>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55600" algn="l" rtl="0">
              <a:lnSpc>
                <a:spcPct val="100000"/>
              </a:lnSpc>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55600" algn="l" rtl="0">
              <a:lnSpc>
                <a:spcPct val="100000"/>
              </a:lnSpc>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2" name="Google Shape;12;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3" name="Google Shape;13;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4" name="Google Shape;14;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ltLang="ja-JP"/>
              <a:t>‹#›</a:t>
            </a:fld>
            <a:endParaRPr lang="ja-JP"/>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jpeg"/><Relationship Id="rId3" Type="http://schemas.openxmlformats.org/officeDocument/2006/relationships/hyperlink" Target="https://www.fruit-parking.jp/coinparkingmap/kyoto/000221.html" TargetMode="External"/><Relationship Id="rId7" Type="http://schemas.openxmlformats.org/officeDocument/2006/relationships/image" Target="../media/image32.png"/><Relationship Id="rId12" Type="http://schemas.openxmlformats.org/officeDocument/2006/relationships/image" Target="../media/image35.png"/><Relationship Id="rId2" Type="http://schemas.openxmlformats.org/officeDocument/2006/relationships/hyperlink" Target="https://www.kyoto-shinmachi-hp.jp/access/" TargetMode="External"/><Relationship Id="rId1" Type="http://schemas.openxmlformats.org/officeDocument/2006/relationships/slideLayout" Target="../slideLayouts/slideLayout1.xml"/><Relationship Id="rId6" Type="http://schemas.openxmlformats.org/officeDocument/2006/relationships/hyperlink" Target="https://www.gs-park.com/time_parking/60578/?id=695" TargetMode="External"/><Relationship Id="rId11" Type="http://schemas.openxmlformats.org/officeDocument/2006/relationships/image" Target="../media/image34.png"/><Relationship Id="rId5" Type="http://schemas.openxmlformats.org/officeDocument/2006/relationships/image" Target="../media/image31.jpeg"/><Relationship Id="rId10" Type="http://schemas.openxmlformats.org/officeDocument/2006/relationships/hyperlink" Target="https://www.kte.ne.jp/parking/pk895.html" TargetMode="External"/><Relationship Id="rId4" Type="http://schemas.openxmlformats.org/officeDocument/2006/relationships/hyperlink" Target="https://concept-kyoto.com/searchs/timepark/detail/?pno=646" TargetMode="External"/><Relationship Id="rId9" Type="http://schemas.openxmlformats.org/officeDocument/2006/relationships/hyperlink" Target="https://times-info.net/P26-kyoto/C104/park-detail-BUK0029019/" TargetMode="External"/><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hyperlink" Target="https://zoono.com/"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hyperlink" Target="mailto:reservation@kyotomahiyas.com"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mailto:reservation@kyotomachiyas.com"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s://www.okkbus.co.jp/"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hyperlink" Target="https://goo.gl/maps/9BaqQjhDy2M2"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FF8"/>
        </a:solidFill>
        <a:effectLst/>
      </p:bgPr>
    </p:bg>
    <p:spTree>
      <p:nvGrpSpPr>
        <p:cNvPr id="1" name="Shape 87"/>
        <p:cNvGrpSpPr/>
        <p:nvPr/>
      </p:nvGrpSpPr>
      <p:grpSpPr>
        <a:xfrm>
          <a:off x="0" y="0"/>
          <a:ext cx="0" cy="0"/>
          <a:chOff x="0" y="0"/>
          <a:chExt cx="0" cy="0"/>
        </a:xfrm>
      </p:grpSpPr>
      <p:sp>
        <p:nvSpPr>
          <p:cNvPr id="88" name="Google Shape;88;p1"/>
          <p:cNvSpPr txBox="1"/>
          <p:nvPr/>
        </p:nvSpPr>
        <p:spPr>
          <a:xfrm>
            <a:off x="12727700" y="3283124"/>
            <a:ext cx="5256600" cy="398580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Clr>
                <a:srgbClr val="000000"/>
              </a:buClr>
              <a:buSzPts val="5956"/>
              <a:buFont typeface="Arial" panose="020B0604020202020204"/>
              <a:buNone/>
            </a:pPr>
            <a:r>
              <a:rPr lang="ja-JP" sz="5955" b="0" i="0" u="none" strike="noStrike" cap="none">
                <a:solidFill>
                  <a:srgbClr val="846862"/>
                </a:solidFill>
                <a:latin typeface="Berkshire Swash" panose="02000505000000020003"/>
                <a:ea typeface="Berkshire Swash" panose="02000505000000020003"/>
                <a:cs typeface="Berkshire Swash" panose="02000505000000020003"/>
                <a:sym typeface="Berkshire Swash" panose="02000505000000020003"/>
              </a:rPr>
              <a:t>Kyoto Machiya </a:t>
            </a:r>
            <a:r>
              <a:rPr lang="ja-JP" sz="5955" b="1">
                <a:solidFill>
                  <a:srgbClr val="846862"/>
                </a:solidFill>
                <a:latin typeface="メイリオ" panose="020B0604030504040204" charset="-128"/>
                <a:ea typeface="メイリオ" panose="020B0604030504040204" charset="-128"/>
                <a:cs typeface="メイリオ" panose="020B0604030504040204" charset="-128"/>
                <a:sym typeface="メイリオ" panose="020B0604030504040204" charset="-128"/>
              </a:rPr>
              <a:t>福音</a:t>
            </a:r>
            <a:endParaRPr sz="5955" b="1">
              <a:solidFill>
                <a:srgbClr val="846862"/>
              </a:solidFill>
              <a:latin typeface="メイリオ" panose="020B0604030504040204" charset="-128"/>
              <a:ea typeface="メイリオ" panose="020B0604030504040204" charset="-128"/>
              <a:cs typeface="メイリオ" panose="020B0604030504040204" charset="-128"/>
              <a:sym typeface="メイリオ" panose="020B0604030504040204" charset="-128"/>
            </a:endParaRPr>
          </a:p>
          <a:p>
            <a:pPr marL="0" marR="0" lvl="0" indent="0" algn="ctr" rtl="0">
              <a:lnSpc>
                <a:spcPct val="110000"/>
              </a:lnSpc>
              <a:spcBef>
                <a:spcPts val="0"/>
              </a:spcBef>
              <a:spcAft>
                <a:spcPts val="0"/>
              </a:spcAft>
              <a:buClr>
                <a:srgbClr val="000000"/>
              </a:buClr>
              <a:buSzPts val="5956"/>
              <a:buFont typeface="Arial" panose="020B0604020202020204"/>
              <a:buNone/>
            </a:pPr>
            <a:endParaRPr sz="5955" b="1">
              <a:solidFill>
                <a:srgbClr val="846862"/>
              </a:solidFill>
              <a:latin typeface="メイリオ" panose="020B0604030504040204" charset="-128"/>
              <a:ea typeface="メイリオ" panose="020B0604030504040204" charset="-128"/>
              <a:cs typeface="メイリオ" panose="020B0604030504040204" charset="-128"/>
              <a:sym typeface="メイリオ" panose="020B0604030504040204" charset="-128"/>
            </a:endParaRPr>
          </a:p>
          <a:p>
            <a:pPr marL="0" marR="0" lvl="0" indent="0" algn="ctr" rtl="0">
              <a:lnSpc>
                <a:spcPct val="110000"/>
              </a:lnSpc>
              <a:spcBef>
                <a:spcPts val="0"/>
              </a:spcBef>
              <a:spcAft>
                <a:spcPts val="0"/>
              </a:spcAft>
              <a:buClr>
                <a:srgbClr val="000000"/>
              </a:buClr>
              <a:buSzPts val="5956"/>
              <a:buFont typeface="Arial" panose="020B0604020202020204"/>
              <a:buNone/>
            </a:pPr>
            <a:r>
              <a:rPr lang="ja-JP" sz="5955" b="1">
                <a:solidFill>
                  <a:srgbClr val="846862"/>
                </a:solidFill>
                <a:latin typeface="メイリオ" panose="020B0604030504040204" charset="-128"/>
                <a:ea typeface="メイリオ" panose="020B0604030504040204" charset="-128"/>
                <a:cs typeface="メイリオ" panose="020B0604030504040204" charset="-128"/>
                <a:sym typeface="メイリオ" panose="020B0604030504040204" charset="-128"/>
              </a:rPr>
              <a:t>ご案内</a:t>
            </a:r>
            <a:endParaRPr sz="5955" b="1">
              <a:solidFill>
                <a:srgbClr val="846862"/>
              </a:solidFill>
              <a:latin typeface="メイリオ" panose="020B0604030504040204" charset="-128"/>
              <a:ea typeface="メイリオ" panose="020B0604030504040204" charset="-128"/>
              <a:cs typeface="メイリオ" panose="020B0604030504040204" charset="-128"/>
              <a:sym typeface="メイリオ" panose="020B0604030504040204" charset="-128"/>
            </a:endParaRPr>
          </a:p>
          <a:p>
            <a:pPr marL="0" marR="0" lvl="0" indent="0" algn="ctr" rtl="0">
              <a:lnSpc>
                <a:spcPct val="110000"/>
              </a:lnSpc>
              <a:spcBef>
                <a:spcPts val="0"/>
              </a:spcBef>
              <a:spcAft>
                <a:spcPts val="0"/>
              </a:spcAft>
              <a:buClr>
                <a:srgbClr val="000000"/>
              </a:buClr>
              <a:buSzPts val="5956"/>
              <a:buFont typeface="Arial" panose="020B0604020202020204"/>
              <a:buNone/>
            </a:pPr>
            <a:endParaRPr sz="5955">
              <a:solidFill>
                <a:srgbClr val="846862"/>
              </a:solidFill>
              <a:latin typeface="Berkshire Swash" panose="02000505000000020003"/>
              <a:ea typeface="Berkshire Swash" panose="02000505000000020003"/>
              <a:cs typeface="Berkshire Swash" panose="02000505000000020003"/>
              <a:sym typeface="Berkshire Swash" panose="02000505000000020003"/>
            </a:endParaRPr>
          </a:p>
          <a:p>
            <a:pPr marL="0" marR="0" lvl="0" indent="0" algn="ctr" rtl="0">
              <a:lnSpc>
                <a:spcPct val="110000"/>
              </a:lnSpc>
              <a:spcBef>
                <a:spcPts val="0"/>
              </a:spcBef>
              <a:spcAft>
                <a:spcPts val="0"/>
              </a:spcAft>
              <a:buClr>
                <a:srgbClr val="000000"/>
              </a:buClr>
              <a:buSzPts val="5956"/>
              <a:buFont typeface="Arial" panose="020B0604020202020204"/>
              <a:buNone/>
            </a:pPr>
            <a:endParaRPr sz="5955">
              <a:solidFill>
                <a:srgbClr val="846862"/>
              </a:solidFill>
              <a:latin typeface="Berkshire Swash" panose="02000505000000020003"/>
              <a:ea typeface="Berkshire Swash" panose="02000505000000020003"/>
              <a:cs typeface="Berkshire Swash" panose="02000505000000020003"/>
              <a:sym typeface="Berkshire Swash" panose="02000505000000020003"/>
            </a:endParaRPr>
          </a:p>
          <a:p>
            <a:pPr marL="0" marR="0" lvl="0" indent="0" algn="ctr" rtl="0">
              <a:lnSpc>
                <a:spcPct val="110000"/>
              </a:lnSpc>
              <a:spcBef>
                <a:spcPts val="0"/>
              </a:spcBef>
              <a:spcAft>
                <a:spcPts val="0"/>
              </a:spcAft>
              <a:buClr>
                <a:srgbClr val="000000"/>
              </a:buClr>
              <a:buSzPts val="5956"/>
              <a:buFont typeface="Arial" panose="020B0604020202020204"/>
              <a:buNone/>
            </a:pPr>
            <a:endParaRPr sz="5955">
              <a:solidFill>
                <a:srgbClr val="846862"/>
              </a:solidFill>
              <a:latin typeface="Berkshire Swash" panose="02000505000000020003"/>
              <a:ea typeface="Berkshire Swash" panose="02000505000000020003"/>
              <a:cs typeface="Berkshire Swash" panose="02000505000000020003"/>
              <a:sym typeface="Berkshire Swash" panose="02000505000000020003"/>
            </a:endParaRPr>
          </a:p>
          <a:p>
            <a:pPr marL="0" marR="0" lvl="0" indent="0" algn="ctr" rtl="0">
              <a:lnSpc>
                <a:spcPct val="110000"/>
              </a:lnSpc>
              <a:spcBef>
                <a:spcPts val="0"/>
              </a:spcBef>
              <a:spcAft>
                <a:spcPts val="0"/>
              </a:spcAft>
              <a:buClr>
                <a:srgbClr val="000000"/>
              </a:buClr>
              <a:buSzPts val="5956"/>
              <a:buFont typeface="Arial" panose="020B0604020202020204"/>
              <a:buNone/>
            </a:pPr>
            <a:endParaRPr sz="5955">
              <a:solidFill>
                <a:srgbClr val="846862"/>
              </a:solidFill>
              <a:latin typeface="Berkshire Swash" panose="02000505000000020003"/>
              <a:ea typeface="Berkshire Swash" panose="02000505000000020003"/>
              <a:cs typeface="Berkshire Swash" panose="02000505000000020003"/>
              <a:sym typeface="Berkshire Swash" panose="02000505000000020003"/>
            </a:endParaRPr>
          </a:p>
          <a:p>
            <a:pPr marL="0" marR="0" lvl="0" indent="0" algn="ctr" rtl="0">
              <a:lnSpc>
                <a:spcPct val="110000"/>
              </a:lnSpc>
              <a:spcBef>
                <a:spcPts val="0"/>
              </a:spcBef>
              <a:spcAft>
                <a:spcPts val="0"/>
              </a:spcAft>
              <a:buClr>
                <a:srgbClr val="000000"/>
              </a:buClr>
              <a:buSzPts val="5956"/>
              <a:buFont typeface="Arial" panose="020B0604020202020204"/>
              <a:buNone/>
            </a:pPr>
            <a:endParaRPr sz="5955">
              <a:solidFill>
                <a:srgbClr val="846862"/>
              </a:solidFill>
              <a:latin typeface="Berkshire Swash" panose="02000505000000020003"/>
              <a:ea typeface="Berkshire Swash" panose="02000505000000020003"/>
              <a:cs typeface="Berkshire Swash" panose="02000505000000020003"/>
              <a:sym typeface="Berkshire Swash" panose="02000505000000020003"/>
            </a:endParaRPr>
          </a:p>
        </p:txBody>
      </p:sp>
      <p:sp>
        <p:nvSpPr>
          <p:cNvPr id="89" name="Google Shape;89;p1"/>
          <p:cNvSpPr/>
          <p:nvPr/>
        </p:nvSpPr>
        <p:spPr>
          <a:xfrm>
            <a:off x="-742950" y="9829800"/>
            <a:ext cx="19773900" cy="876300"/>
          </a:xfrm>
          <a:prstGeom prst="rect">
            <a:avLst/>
          </a:pr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91" name="Google Shape;91;p1"/>
          <p:cNvPicPr preferRelativeResize="0"/>
          <p:nvPr/>
        </p:nvPicPr>
        <p:blipFill rotWithShape="1">
          <a:blip r:embed="rId3"/>
          <a:srcRect l="1025" r="1025" b="7310"/>
          <a:stretch>
            <a:fillRect/>
          </a:stretch>
        </p:blipFill>
        <p:spPr>
          <a:xfrm>
            <a:off x="0" y="759872"/>
            <a:ext cx="12727700" cy="8034495"/>
          </a:xfrm>
          <a:prstGeom prst="rect">
            <a:avLst/>
          </a:prstGeom>
          <a:noFill/>
          <a:ln>
            <a:noFill/>
          </a:ln>
        </p:spPr>
      </p:pic>
      <p:sp>
        <p:nvSpPr>
          <p:cNvPr id="92" name="Google Shape;92;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1</a:t>
            </a:fld>
            <a:endParaRPr lang="en-US" altLang="ja-JP"/>
          </a:p>
        </p:txBody>
      </p:sp>
      <p:pic>
        <p:nvPicPr>
          <p:cNvPr id="5" name="図 4">
            <a:extLst>
              <a:ext uri="{FF2B5EF4-FFF2-40B4-BE49-F238E27FC236}">
                <a16:creationId xmlns:a16="http://schemas.microsoft.com/office/drawing/2014/main" id="{293DCB31-7ACC-8342-CB3A-AB520DB0918F}"/>
              </a:ext>
            </a:extLst>
          </p:cNvPr>
          <p:cNvPicPr>
            <a:picLocks noChangeAspect="1"/>
          </p:cNvPicPr>
          <p:nvPr/>
        </p:nvPicPr>
        <p:blipFill>
          <a:blip r:embed="rId4"/>
          <a:stretch>
            <a:fillRect/>
          </a:stretch>
        </p:blipFill>
        <p:spPr>
          <a:xfrm>
            <a:off x="13950892" y="7790117"/>
            <a:ext cx="3001170" cy="134659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a:off x="12246180" y="-495300"/>
            <a:ext cx="5019675" cy="914400"/>
          </a:xfrm>
          <a:prstGeom prst="rect">
            <a:avLst/>
          </a:prstGeom>
          <a:solidFill>
            <a:srgbClr val="D9C1BB"/>
          </a:solidFill>
        </p:spPr>
      </p:sp>
      <p:sp>
        <p:nvSpPr>
          <p:cNvPr id="9" name="TextBox 8"/>
          <p:cNvSpPr txBox="1"/>
          <p:nvPr/>
        </p:nvSpPr>
        <p:spPr>
          <a:xfrm>
            <a:off x="16326888" y="9778466"/>
            <a:ext cx="952501" cy="306705"/>
          </a:xfrm>
          <a:prstGeom prst="rect">
            <a:avLst/>
          </a:prstGeom>
          <a:noFill/>
        </p:spPr>
        <p:txBody>
          <a:bodyPr wrap="square" rtlCol="0">
            <a:spAutoFit/>
          </a:bodyPr>
          <a:lstStyle/>
          <a:p>
            <a:endParaRPr lang="en-US"/>
          </a:p>
        </p:txBody>
      </p:sp>
      <p:sp>
        <p:nvSpPr>
          <p:cNvPr id="14" name="TextBox 6"/>
          <p:cNvSpPr txBox="1"/>
          <p:nvPr/>
        </p:nvSpPr>
        <p:spPr>
          <a:xfrm>
            <a:off x="738117" y="8826426"/>
            <a:ext cx="9348057" cy="1269963"/>
          </a:xfrm>
          <a:prstGeom prst="rect">
            <a:avLst/>
          </a:prstGeom>
        </p:spPr>
        <p:txBody>
          <a:bodyPr wrap="square" lIns="0" tIns="0" rIns="0" bIns="0" rtlCol="0" anchor="t">
            <a:spAutoFit/>
          </a:bodyPr>
          <a:lstStyle/>
          <a:p>
            <a:pPr algn="l">
              <a:lnSpc>
                <a:spcPts val="3405"/>
              </a:lnSpc>
            </a:pPr>
            <a:r>
              <a:rPr lang="ja-JP" altLang="en-US" sz="2430" b="1">
                <a:solidFill>
                  <a:srgbClr val="846862"/>
                </a:solidFill>
                <a:latin typeface="Montserrat Classic" panose="00000500000000000000"/>
              </a:rPr>
              <a:t>３</a:t>
            </a:r>
            <a:r>
              <a:rPr lang="en-US" sz="2430" b="1">
                <a:solidFill>
                  <a:srgbClr val="846862"/>
                </a:solidFill>
                <a:latin typeface="Montserrat Classic" panose="00000500000000000000"/>
              </a:rPr>
              <a:t>. </a:t>
            </a:r>
            <a:r>
              <a:rPr lang="ja-JP" altLang="en-US" sz="2430" b="1">
                <a:solidFill>
                  <a:srgbClr val="846862"/>
                </a:solidFill>
                <a:latin typeface="Montserrat Classic" panose="00000500000000000000"/>
              </a:rPr>
              <a:t>ビレイユ眞英西六角</a:t>
            </a:r>
            <a:endParaRPr lang="en-US" sz="2430" b="1">
              <a:solidFill>
                <a:srgbClr val="846862"/>
              </a:solidFill>
              <a:latin typeface="Montserrat Classic" panose="00000500000000000000"/>
            </a:endParaRPr>
          </a:p>
          <a:p>
            <a:pPr algn="l">
              <a:lnSpc>
                <a:spcPts val="3405"/>
              </a:lnSpc>
            </a:pPr>
            <a:r>
              <a:rPr lang="en-US" sz="2430">
                <a:solidFill>
                  <a:srgbClr val="846862"/>
                </a:solidFill>
                <a:latin typeface="Montserrat Classic" panose="00000500000000000000"/>
              </a:rPr>
              <a:t>京都府京都市中京区西六角町六角通新町西入</a:t>
            </a:r>
            <a:r>
              <a:rPr lang="en-US" sz="2430">
                <a:solidFill>
                  <a:srgbClr val="846862"/>
                </a:solidFill>
                <a:latin typeface="+mj-lt"/>
              </a:rPr>
              <a:t>93</a:t>
            </a:r>
            <a:r>
              <a:rPr lang="ja-JP" altLang="en-US" sz="2430" b="1">
                <a:solidFill>
                  <a:srgbClr val="0070C0"/>
                </a:solidFill>
                <a:latin typeface="+mj-lt"/>
              </a:rPr>
              <a:t>公式</a:t>
            </a:r>
            <a:r>
              <a:rPr lang="en-US" altLang="ja-JP" sz="2430" b="1">
                <a:solidFill>
                  <a:srgbClr val="0070C0"/>
                </a:solidFill>
                <a:latin typeface="+mj-lt"/>
              </a:rPr>
              <a:t>HP</a:t>
            </a:r>
            <a:r>
              <a:rPr lang="ja-JP" altLang="en-US" sz="2430" b="1">
                <a:solidFill>
                  <a:srgbClr val="0070C0"/>
                </a:solidFill>
                <a:latin typeface="+mj-lt"/>
              </a:rPr>
              <a:t>なし</a:t>
            </a:r>
            <a:endParaRPr lang="en-US" sz="2430" b="1">
              <a:solidFill>
                <a:srgbClr val="0070C0"/>
              </a:solidFill>
              <a:latin typeface="+mj-lt"/>
            </a:endParaRPr>
          </a:p>
          <a:p>
            <a:pPr algn="l">
              <a:lnSpc>
                <a:spcPts val="3405"/>
              </a:lnSpc>
            </a:pPr>
            <a:endParaRPr lang="en-US" sz="2430" u="sng">
              <a:solidFill>
                <a:srgbClr val="846862"/>
              </a:solidFill>
              <a:latin typeface="+mj-lt"/>
            </a:endParaRPr>
          </a:p>
        </p:txBody>
      </p:sp>
      <p:sp>
        <p:nvSpPr>
          <p:cNvPr id="16" name="TextBox 6"/>
          <p:cNvSpPr txBox="1"/>
          <p:nvPr/>
        </p:nvSpPr>
        <p:spPr>
          <a:xfrm>
            <a:off x="9943869" y="726871"/>
            <a:ext cx="8285408" cy="1259512"/>
          </a:xfrm>
          <a:prstGeom prst="rect">
            <a:avLst/>
          </a:prstGeom>
        </p:spPr>
        <p:txBody>
          <a:bodyPr wrap="square" lIns="0" tIns="0" rIns="0" bIns="0" rtlCol="0" anchor="t">
            <a:spAutoFit/>
          </a:bodyPr>
          <a:lstStyle/>
          <a:p>
            <a:pPr lvl="1">
              <a:lnSpc>
                <a:spcPts val="3405"/>
              </a:lnSpc>
            </a:pPr>
            <a:r>
              <a:rPr lang="en-US" sz="2400" b="1" dirty="0">
                <a:solidFill>
                  <a:srgbClr val="846862"/>
                </a:solidFill>
                <a:latin typeface="Montserrat Classic" panose="00000500000000000000"/>
              </a:rPr>
              <a:t>4.</a:t>
            </a:r>
            <a:r>
              <a:rPr lang="ja-JP" altLang="en-US" sz="2400" b="1">
                <a:solidFill>
                  <a:srgbClr val="FF0000"/>
                </a:solidFill>
                <a:latin typeface="Montserrat Classic" panose="00000500000000000000"/>
              </a:rPr>
              <a:t> </a:t>
            </a:r>
            <a:r>
              <a:rPr lang="ja-JP" altLang="ja-JP" sz="2400" b="1">
                <a:solidFill>
                  <a:srgbClr val="846862"/>
                </a:solidFill>
                <a:latin typeface="Montserrat Classic" panose="00000500000000000000"/>
              </a:rPr>
              <a:t>京都新町</a:t>
            </a:r>
            <a:r>
              <a:rPr lang="ja-JP" altLang="en-US" sz="2400" b="1">
                <a:solidFill>
                  <a:srgbClr val="846862"/>
                </a:solidFill>
                <a:latin typeface="Montserrat Classic" panose="00000500000000000000"/>
              </a:rPr>
              <a:t>病院</a:t>
            </a:r>
            <a:endParaRPr lang="en-US" altLang="ja-JP" sz="2400" b="1">
              <a:solidFill>
                <a:srgbClr val="846862"/>
              </a:solidFill>
              <a:latin typeface="Montserrat Classic" panose="00000500000000000000"/>
            </a:endParaRPr>
          </a:p>
          <a:p>
            <a:pPr>
              <a:lnSpc>
                <a:spcPts val="3405"/>
              </a:lnSpc>
            </a:pPr>
            <a:r>
              <a:rPr lang="en-US" sz="2400" dirty="0">
                <a:solidFill>
                  <a:srgbClr val="846862"/>
                </a:solidFill>
                <a:latin typeface="Montserrat Classic" panose="00000500000000000000"/>
              </a:rPr>
              <a:t>京都市中京区六角通新町西入西六角町</a:t>
            </a:r>
            <a:r>
              <a:rPr lang="en-US" sz="2400" dirty="0">
                <a:solidFill>
                  <a:srgbClr val="846862"/>
                </a:solidFill>
                <a:latin typeface="+mj-lt"/>
              </a:rPr>
              <a:t>109</a:t>
            </a:r>
            <a:r>
              <a:rPr lang="ja-JP" altLang="en-US" sz="2400" dirty="0">
                <a:solidFill>
                  <a:srgbClr val="846862"/>
                </a:solidFill>
                <a:latin typeface="+mj-lt"/>
              </a:rPr>
              <a:t>　</a:t>
            </a:r>
            <a:r>
              <a:rPr lang="ja-JP" altLang="en-US" sz="2400" b="1" dirty="0">
                <a:solidFill>
                  <a:srgbClr val="0070C0"/>
                </a:solidFill>
                <a:latin typeface="+mj-lt"/>
                <a:hlinkClick r:id="rId2"/>
              </a:rPr>
              <a:t>公式</a:t>
            </a:r>
            <a:r>
              <a:rPr lang="en-US" altLang="ja-JP" sz="2400" b="1" dirty="0">
                <a:solidFill>
                  <a:srgbClr val="0070C0"/>
                </a:solidFill>
                <a:latin typeface="+mj-lt"/>
                <a:hlinkClick r:id="rId2"/>
              </a:rPr>
              <a:t>HP</a:t>
            </a:r>
            <a:endParaRPr lang="ja-JP" altLang="en-US" sz="2400" b="1">
              <a:solidFill>
                <a:srgbClr val="0070C0"/>
              </a:solidFill>
              <a:latin typeface="+mj-lt"/>
            </a:endParaRPr>
          </a:p>
          <a:p>
            <a:pPr algn="l">
              <a:lnSpc>
                <a:spcPts val="3405"/>
              </a:lnSpc>
            </a:pPr>
            <a:endParaRPr lang="en-US" sz="2430">
              <a:solidFill>
                <a:srgbClr val="846862"/>
              </a:solidFill>
              <a:latin typeface="Montserrat Classic" panose="00000500000000000000"/>
            </a:endParaRPr>
          </a:p>
        </p:txBody>
      </p:sp>
      <p:sp>
        <p:nvSpPr>
          <p:cNvPr id="17" name="TextBox 6"/>
          <p:cNvSpPr txBox="1"/>
          <p:nvPr/>
        </p:nvSpPr>
        <p:spPr>
          <a:xfrm>
            <a:off x="9970539" y="5680739"/>
            <a:ext cx="7155180" cy="830612"/>
          </a:xfrm>
          <a:prstGeom prst="rect">
            <a:avLst/>
          </a:prstGeom>
        </p:spPr>
        <p:txBody>
          <a:bodyPr wrap="square" lIns="0" tIns="0" rIns="0" bIns="0" rtlCol="0" anchor="t">
            <a:spAutoFit/>
          </a:bodyPr>
          <a:lstStyle/>
          <a:p>
            <a:pPr algn="l">
              <a:lnSpc>
                <a:spcPts val="3405"/>
              </a:lnSpc>
            </a:pPr>
            <a:r>
              <a:rPr lang="en-US" sz="2430" b="1">
                <a:solidFill>
                  <a:srgbClr val="846862"/>
                </a:solidFill>
                <a:latin typeface="Montserrat Classic" panose="00000500000000000000"/>
              </a:rPr>
              <a:t>6. </a:t>
            </a:r>
            <a:r>
              <a:rPr lang="ja-JP" altLang="en-US" sz="2430" b="1">
                <a:solidFill>
                  <a:srgbClr val="846862"/>
                </a:solidFill>
                <a:latin typeface="Montserrat Classic" panose="00000500000000000000"/>
              </a:rPr>
              <a:t>フルーツパーク新町六角</a:t>
            </a:r>
            <a:endParaRPr lang="en-US" sz="2430">
              <a:solidFill>
                <a:srgbClr val="846862"/>
              </a:solidFill>
              <a:latin typeface="Montserrat Classic" panose="00000500000000000000"/>
            </a:endParaRPr>
          </a:p>
          <a:p>
            <a:pPr algn="l">
              <a:lnSpc>
                <a:spcPts val="3405"/>
              </a:lnSpc>
            </a:pPr>
            <a:r>
              <a:rPr lang="en-US" sz="2430">
                <a:solidFill>
                  <a:srgbClr val="846862"/>
                </a:solidFill>
                <a:latin typeface="Montserrat Classic" panose="00000500000000000000"/>
              </a:rPr>
              <a:t> 京都市中京区玉蔵町121</a:t>
            </a:r>
            <a:r>
              <a:rPr lang="en-US" sz="2430" b="1">
                <a:solidFill>
                  <a:srgbClr val="846862"/>
                </a:solidFill>
                <a:latin typeface="+mj-lt"/>
              </a:rPr>
              <a:t>　</a:t>
            </a:r>
            <a:r>
              <a:rPr lang="ja-JP" altLang="en-US" sz="2430" b="1">
                <a:solidFill>
                  <a:srgbClr val="0070C0"/>
                </a:solidFill>
                <a:latin typeface="+mj-lt"/>
                <a:hlinkClick r:id="rId3">
                  <a:extLst>
                    <a:ext uri="{A12FA001-AC4F-418D-AE19-62706E023703}">
                      <ahyp:hlinkClr xmlns:ahyp="http://schemas.microsoft.com/office/drawing/2018/hyperlinkcolor" val="tx"/>
                    </a:ext>
                  </a:extLst>
                </a:hlinkClick>
              </a:rPr>
              <a:t>公式</a:t>
            </a:r>
            <a:r>
              <a:rPr lang="en-US" altLang="ja-JP" sz="2430" b="1">
                <a:solidFill>
                  <a:srgbClr val="0070C0"/>
                </a:solidFill>
                <a:latin typeface="+mj-lt"/>
                <a:hlinkClick r:id="rId3">
                  <a:extLst>
                    <a:ext uri="{A12FA001-AC4F-418D-AE19-62706E023703}">
                      <ahyp:hlinkClr xmlns:ahyp="http://schemas.microsoft.com/office/drawing/2018/hyperlinkcolor" val="tx"/>
                    </a:ext>
                  </a:extLst>
                </a:hlinkClick>
              </a:rPr>
              <a:t>HP</a:t>
            </a:r>
            <a:r>
              <a:rPr lang="ja-JP" altLang="en-US" sz="2430" b="1">
                <a:solidFill>
                  <a:srgbClr val="0070C0"/>
                </a:solidFill>
                <a:latin typeface="+mj-lt"/>
                <a:hlinkClick r:id="rId3">
                  <a:extLst>
                    <a:ext uri="{A12FA001-AC4F-418D-AE19-62706E023703}">
                      <ahyp:hlinkClr xmlns:ahyp="http://schemas.microsoft.com/office/drawing/2018/hyperlinkcolor" val="tx"/>
                    </a:ext>
                  </a:extLst>
                </a:hlinkClick>
              </a:rPr>
              <a:t>はこちら</a:t>
            </a:r>
            <a:endParaRPr lang="en-US" sz="2430" b="1">
              <a:solidFill>
                <a:srgbClr val="0070C0"/>
              </a:solidFill>
              <a:latin typeface="+mj-lt"/>
            </a:endParaRPr>
          </a:p>
        </p:txBody>
      </p:sp>
      <p:grpSp>
        <p:nvGrpSpPr>
          <p:cNvPr id="26" name="グループ化 25"/>
          <p:cNvGrpSpPr/>
          <p:nvPr/>
        </p:nvGrpSpPr>
        <p:grpSpPr>
          <a:xfrm>
            <a:off x="9943869" y="3366830"/>
            <a:ext cx="7520940" cy="1997075"/>
            <a:chOff x="-1238" y="1207"/>
            <a:chExt cx="11844" cy="3145"/>
          </a:xfrm>
        </p:grpSpPr>
        <p:sp>
          <p:nvSpPr>
            <p:cNvPr id="6" name="TextBox 6"/>
            <p:cNvSpPr txBox="1"/>
            <p:nvPr/>
          </p:nvSpPr>
          <p:spPr>
            <a:xfrm>
              <a:off x="-1196" y="1207"/>
              <a:ext cx="11802" cy="1308"/>
            </a:xfrm>
            <a:prstGeom prst="rect">
              <a:avLst/>
            </a:prstGeom>
          </p:spPr>
          <p:txBody>
            <a:bodyPr wrap="square" lIns="0" tIns="0" rIns="0" bIns="0" rtlCol="0" anchor="t">
              <a:spAutoFit/>
            </a:bodyPr>
            <a:lstStyle/>
            <a:p>
              <a:pPr algn="l">
                <a:lnSpc>
                  <a:spcPts val="3405"/>
                </a:lnSpc>
              </a:pPr>
              <a:r>
                <a:rPr lang="en-US" sz="2430" b="1">
                  <a:solidFill>
                    <a:srgbClr val="846862"/>
                  </a:solidFill>
                  <a:latin typeface="Montserrat Classic" panose="00000500000000000000"/>
                </a:rPr>
                <a:t>5. </a:t>
              </a:r>
              <a:r>
                <a:rPr lang="ja-JP" altLang="en-US" sz="2400" b="1">
                  <a:solidFill>
                    <a:srgbClr val="846862"/>
                  </a:solidFill>
                  <a:latin typeface="Montserrat" panose="00000500000000000000"/>
                </a:rPr>
                <a:t>コンセプト新町</a:t>
              </a:r>
              <a:r>
                <a:rPr lang="ja-JP" altLang="en-US" sz="2430" b="1">
                  <a:solidFill>
                    <a:srgbClr val="846862"/>
                  </a:solidFill>
                  <a:latin typeface="Montserrat Classic" panose="00000500000000000000"/>
                </a:rPr>
                <a:t>六角</a:t>
              </a:r>
              <a:endParaRPr lang="en-US" sz="2430" b="1">
                <a:solidFill>
                  <a:srgbClr val="846862"/>
                </a:solidFill>
                <a:latin typeface="Montserrat Classic" panose="00000500000000000000"/>
              </a:endParaRPr>
            </a:p>
            <a:p>
              <a:pPr algn="l">
                <a:lnSpc>
                  <a:spcPts val="3405"/>
                </a:lnSpc>
              </a:pPr>
              <a:r>
                <a:rPr lang="en-US" sz="2430" b="1" err="1">
                  <a:solidFill>
                    <a:srgbClr val="846862"/>
                  </a:solidFill>
                  <a:latin typeface="Montserrat Classic" panose="00000500000000000000"/>
                </a:rPr>
                <a:t>京都市中京区玉蔵町</a:t>
              </a:r>
              <a:r>
                <a:rPr lang="ja-JP" altLang="en-US" sz="2430" b="1">
                  <a:solidFill>
                    <a:srgbClr val="846862"/>
                  </a:solidFill>
                  <a:latin typeface="Montserrat Classic" panose="00000500000000000000"/>
                </a:rPr>
                <a:t>　</a:t>
              </a:r>
              <a:r>
                <a:rPr lang="ja-JP" altLang="en-US" sz="2430" b="1">
                  <a:solidFill>
                    <a:srgbClr val="0070C0"/>
                  </a:solidFill>
                  <a:latin typeface="+mj-lt"/>
                  <a:hlinkClick r:id="rId4">
                    <a:extLst>
                      <a:ext uri="{A12FA001-AC4F-418D-AE19-62706E023703}">
                        <ahyp:hlinkClr xmlns:ahyp="http://schemas.microsoft.com/office/drawing/2018/hyperlinkcolor" val="tx"/>
                      </a:ext>
                    </a:extLst>
                  </a:hlinkClick>
                </a:rPr>
                <a:t>公式</a:t>
              </a:r>
              <a:r>
                <a:rPr lang="en-US" altLang="ja-JP" sz="2430" b="1">
                  <a:solidFill>
                    <a:srgbClr val="0070C0"/>
                  </a:solidFill>
                  <a:latin typeface="+mj-lt"/>
                  <a:hlinkClick r:id="rId4">
                    <a:extLst>
                      <a:ext uri="{A12FA001-AC4F-418D-AE19-62706E023703}">
                        <ahyp:hlinkClr xmlns:ahyp="http://schemas.microsoft.com/office/drawing/2018/hyperlinkcolor" val="tx"/>
                      </a:ext>
                    </a:extLst>
                  </a:hlinkClick>
                </a:rPr>
                <a:t>HP</a:t>
              </a:r>
              <a:r>
                <a:rPr lang="ja-JP" altLang="en-US" sz="2430" b="1">
                  <a:solidFill>
                    <a:srgbClr val="0070C0"/>
                  </a:solidFill>
                  <a:latin typeface="+mj-lt"/>
                  <a:hlinkClick r:id="rId4">
                    <a:extLst>
                      <a:ext uri="{A12FA001-AC4F-418D-AE19-62706E023703}">
                        <ahyp:hlinkClr xmlns:ahyp="http://schemas.microsoft.com/office/drawing/2018/hyperlinkcolor" val="tx"/>
                      </a:ext>
                    </a:extLst>
                  </a:hlinkClick>
                </a:rPr>
                <a:t>はこちら</a:t>
              </a:r>
              <a:endParaRPr lang="en-US" sz="2430" b="1">
                <a:solidFill>
                  <a:srgbClr val="0070C0"/>
                </a:solidFill>
                <a:latin typeface="+mj-lt"/>
              </a:endParaRPr>
            </a:p>
          </p:txBody>
        </p:sp>
        <p:pic>
          <p:nvPicPr>
            <p:cNvPr id="20" name="図形 7" descr="IMG_2222"/>
            <p:cNvPicPr/>
            <p:nvPr/>
          </p:nvPicPr>
          <p:blipFill>
            <a:blip r:embed="rId5"/>
            <a:srcRect t="6452" b="2151"/>
            <a:stretch>
              <a:fillRect/>
            </a:stretch>
          </p:blipFill>
          <p:spPr>
            <a:xfrm>
              <a:off x="-1238" y="2780"/>
              <a:ext cx="3144" cy="1572"/>
            </a:xfrm>
            <a:prstGeom prst="rect">
              <a:avLst/>
            </a:prstGeom>
          </p:spPr>
        </p:pic>
      </p:grpSp>
      <p:grpSp>
        <p:nvGrpSpPr>
          <p:cNvPr id="27" name="グループ化 26"/>
          <p:cNvGrpSpPr/>
          <p:nvPr/>
        </p:nvGrpSpPr>
        <p:grpSpPr>
          <a:xfrm>
            <a:off x="9970539" y="8010137"/>
            <a:ext cx="7494270" cy="1807845"/>
            <a:chOff x="678" y="12436"/>
            <a:chExt cx="11802" cy="2847"/>
          </a:xfrm>
        </p:grpSpPr>
        <p:sp>
          <p:nvSpPr>
            <p:cNvPr id="19" name="TextBox 6"/>
            <p:cNvSpPr txBox="1"/>
            <p:nvPr/>
          </p:nvSpPr>
          <p:spPr>
            <a:xfrm>
              <a:off x="678" y="12436"/>
              <a:ext cx="11802" cy="1308"/>
            </a:xfrm>
            <a:prstGeom prst="rect">
              <a:avLst/>
            </a:prstGeom>
          </p:spPr>
          <p:txBody>
            <a:bodyPr wrap="square" lIns="0" tIns="0" rIns="0" bIns="0" rtlCol="0" anchor="t">
              <a:spAutoFit/>
            </a:bodyPr>
            <a:lstStyle/>
            <a:p>
              <a:pPr algn="l">
                <a:lnSpc>
                  <a:spcPts val="3405"/>
                </a:lnSpc>
              </a:pPr>
              <a:r>
                <a:rPr lang="ja-JP" altLang="en-US" sz="2430" b="1">
                  <a:solidFill>
                    <a:srgbClr val="846862"/>
                  </a:solidFill>
                  <a:latin typeface="Montserrat Classic" panose="00000500000000000000"/>
                </a:rPr>
                <a:t>７</a:t>
              </a:r>
              <a:r>
                <a:rPr lang="en-US" sz="2430" b="1">
                  <a:solidFill>
                    <a:srgbClr val="846862"/>
                  </a:solidFill>
                  <a:latin typeface="Montserrat Classic" panose="00000500000000000000"/>
                </a:rPr>
                <a:t>. GS </a:t>
              </a:r>
              <a:r>
                <a:rPr lang="ja-JP" altLang="en-US" sz="2430" b="1">
                  <a:solidFill>
                    <a:srgbClr val="846862"/>
                  </a:solidFill>
                  <a:latin typeface="Montserrat Classic" panose="00000500000000000000"/>
                </a:rPr>
                <a:t>パーク六角室町</a:t>
              </a:r>
              <a:endParaRPr lang="en-US" sz="2430" b="1">
                <a:solidFill>
                  <a:srgbClr val="846862"/>
                </a:solidFill>
                <a:latin typeface="Montserrat Classic" panose="00000500000000000000"/>
              </a:endParaRPr>
            </a:p>
            <a:p>
              <a:pPr algn="l">
                <a:lnSpc>
                  <a:spcPts val="3405"/>
                </a:lnSpc>
              </a:pPr>
              <a:r>
                <a:rPr lang="en-US" sz="2430">
                  <a:solidFill>
                    <a:srgbClr val="846862"/>
                  </a:solidFill>
                  <a:latin typeface="Montserrat Classic" panose="00000500000000000000"/>
                </a:rPr>
                <a:t>京都市中京区玉蔵町121　</a:t>
              </a:r>
              <a:r>
                <a:rPr lang="ja-JP" altLang="en-US" sz="2430" b="1">
                  <a:solidFill>
                    <a:srgbClr val="0070C0"/>
                  </a:solidFill>
                  <a:latin typeface="+mj-lt"/>
                  <a:hlinkClick r:id="rId6">
                    <a:extLst>
                      <a:ext uri="{A12FA001-AC4F-418D-AE19-62706E023703}">
                        <ahyp:hlinkClr xmlns:ahyp="http://schemas.microsoft.com/office/drawing/2018/hyperlinkcolor" val="tx"/>
                      </a:ext>
                    </a:extLst>
                  </a:hlinkClick>
                </a:rPr>
                <a:t>公式</a:t>
              </a:r>
              <a:r>
                <a:rPr lang="en-US" altLang="ja-JP" sz="2430" b="1">
                  <a:solidFill>
                    <a:srgbClr val="0070C0"/>
                  </a:solidFill>
                  <a:latin typeface="+mj-lt"/>
                  <a:hlinkClick r:id="rId6">
                    <a:extLst>
                      <a:ext uri="{A12FA001-AC4F-418D-AE19-62706E023703}">
                        <ahyp:hlinkClr xmlns:ahyp="http://schemas.microsoft.com/office/drawing/2018/hyperlinkcolor" val="tx"/>
                      </a:ext>
                    </a:extLst>
                  </a:hlinkClick>
                </a:rPr>
                <a:t>HP</a:t>
              </a:r>
              <a:r>
                <a:rPr lang="ja-JP" altLang="en-US" sz="2430" b="1">
                  <a:solidFill>
                    <a:srgbClr val="0070C0"/>
                  </a:solidFill>
                  <a:latin typeface="+mj-lt"/>
                  <a:hlinkClick r:id="rId6">
                    <a:extLst>
                      <a:ext uri="{A12FA001-AC4F-418D-AE19-62706E023703}">
                        <ahyp:hlinkClr xmlns:ahyp="http://schemas.microsoft.com/office/drawing/2018/hyperlinkcolor" val="tx"/>
                      </a:ext>
                    </a:extLst>
                  </a:hlinkClick>
                </a:rPr>
                <a:t>はこちら</a:t>
              </a:r>
              <a:endParaRPr lang="en-US" altLang="ja-JP" sz="2430" b="1">
                <a:solidFill>
                  <a:srgbClr val="0070C0"/>
                </a:solidFill>
                <a:latin typeface="+mj-lt"/>
              </a:endParaRPr>
            </a:p>
          </p:txBody>
        </p:sp>
        <p:pic>
          <p:nvPicPr>
            <p:cNvPr id="21" name="図形 20"/>
            <p:cNvPicPr>
              <a:picLocks noChangeAspect="1"/>
            </p:cNvPicPr>
            <p:nvPr/>
          </p:nvPicPr>
          <p:blipFill>
            <a:blip r:embed="rId7"/>
            <a:stretch>
              <a:fillRect/>
            </a:stretch>
          </p:blipFill>
          <p:spPr>
            <a:xfrm>
              <a:off x="884" y="13723"/>
              <a:ext cx="3132" cy="1560"/>
            </a:xfrm>
            <a:prstGeom prst="rect">
              <a:avLst/>
            </a:prstGeom>
          </p:spPr>
        </p:pic>
      </p:grpSp>
      <p:pic>
        <p:nvPicPr>
          <p:cNvPr id="22" name="図形 21"/>
          <p:cNvPicPr>
            <a:picLocks noChangeAspect="1"/>
          </p:cNvPicPr>
          <p:nvPr/>
        </p:nvPicPr>
        <p:blipFill>
          <a:blip r:embed="rId8"/>
          <a:stretch>
            <a:fillRect/>
          </a:stretch>
        </p:blipFill>
        <p:spPr>
          <a:xfrm>
            <a:off x="10041821" y="6767679"/>
            <a:ext cx="2034540" cy="975360"/>
          </a:xfrm>
          <a:prstGeom prst="rect">
            <a:avLst/>
          </a:prstGeom>
        </p:spPr>
      </p:pic>
      <p:sp>
        <p:nvSpPr>
          <p:cNvPr id="2" name="テキスト ボックス 1">
            <a:extLst>
              <a:ext uri="{FF2B5EF4-FFF2-40B4-BE49-F238E27FC236}">
                <a16:creationId xmlns:a16="http://schemas.microsoft.com/office/drawing/2014/main" id="{D2DDF74E-0E8F-4464-8429-E0726538D91D}"/>
              </a:ext>
            </a:extLst>
          </p:cNvPr>
          <p:cNvSpPr txBox="1"/>
          <p:nvPr/>
        </p:nvSpPr>
        <p:spPr>
          <a:xfrm>
            <a:off x="94285" y="9897358"/>
            <a:ext cx="9701695" cy="338554"/>
          </a:xfrm>
          <a:prstGeom prst="rect">
            <a:avLst/>
          </a:prstGeom>
          <a:noFill/>
        </p:spPr>
        <p:txBody>
          <a:bodyPr wrap="none" rtlCol="0">
            <a:spAutoFit/>
          </a:bodyPr>
          <a:lstStyle/>
          <a:p>
            <a:r>
              <a:rPr lang="en-US" altLang="ja-JP" sz="1600">
                <a:solidFill>
                  <a:srgbClr val="846862"/>
                </a:solidFill>
                <a:latin typeface="+mj-lt"/>
              </a:rPr>
              <a:t>※</a:t>
            </a:r>
            <a:r>
              <a:rPr lang="ja-JP" altLang="en-US" sz="1600">
                <a:solidFill>
                  <a:srgbClr val="846862"/>
                </a:solidFill>
                <a:latin typeface="+mj-lt"/>
              </a:rPr>
              <a:t>駐車場提供先の都合により閉鎖／</a:t>
            </a:r>
            <a:r>
              <a:rPr lang="en-US" altLang="ja-JP" sz="1600">
                <a:solidFill>
                  <a:srgbClr val="846862"/>
                </a:solidFill>
                <a:latin typeface="+mj-lt"/>
              </a:rPr>
              <a:t>HP</a:t>
            </a:r>
            <a:r>
              <a:rPr lang="ja-JP" altLang="en-US" sz="1600">
                <a:solidFill>
                  <a:srgbClr val="846862"/>
                </a:solidFill>
                <a:latin typeface="+mj-lt"/>
              </a:rPr>
              <a:t>リングが変更となっている場合もございます旨ご了承ください。</a:t>
            </a:r>
          </a:p>
        </p:txBody>
      </p:sp>
      <p:sp>
        <p:nvSpPr>
          <p:cNvPr id="28" name="Google Shape;215;p10">
            <a:extLst>
              <a:ext uri="{FF2B5EF4-FFF2-40B4-BE49-F238E27FC236}">
                <a16:creationId xmlns:a16="http://schemas.microsoft.com/office/drawing/2014/main" id="{2F8E2FBA-273B-4378-A706-EA51E71D584F}"/>
              </a:ext>
            </a:extLst>
          </p:cNvPr>
          <p:cNvSpPr txBox="1"/>
          <p:nvPr/>
        </p:nvSpPr>
        <p:spPr>
          <a:xfrm>
            <a:off x="734169" y="305141"/>
            <a:ext cx="8266030" cy="1047659"/>
          </a:xfrm>
          <a:prstGeom prst="rect">
            <a:avLst/>
          </a:prstGeom>
          <a:noFill/>
          <a:ln>
            <a:noFill/>
          </a:ln>
        </p:spPr>
        <p:txBody>
          <a:bodyPr spcFirstLastPara="1" wrap="square" lIns="0" tIns="0" rIns="0" bIns="0" anchor="t" anchorCtr="0">
            <a:spAutoFit/>
          </a:bodyPr>
          <a:lstStyle/>
          <a:p>
            <a:pPr marL="0" marR="0" lvl="0" indent="0" algn="l" rtl="0">
              <a:lnSpc>
                <a:spcPct val="142000"/>
              </a:lnSpc>
              <a:spcBef>
                <a:spcPts val="0"/>
              </a:spcBef>
              <a:spcAft>
                <a:spcPts val="0"/>
              </a:spcAft>
              <a:buClr>
                <a:srgbClr val="000000"/>
              </a:buClr>
              <a:buSzPts val="2400"/>
              <a:buFont typeface="Arial" panose="020B0604020202020204"/>
              <a:buNone/>
            </a:pPr>
            <a:r>
              <a:rPr lang="ja-JP" sz="24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a:t>
            </a:r>
            <a:r>
              <a:rPr lang="ja-JP" altLang="en-US" sz="24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周辺コインパーキングのご案内</a:t>
            </a:r>
            <a:endParaRPr sz="24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600"/>
              <a:buFont typeface="Arial" panose="020B0604020202020204"/>
              <a:buNone/>
            </a:pPr>
            <a:endParaRPr sz="16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800"/>
              <a:buFont typeface="Arial" panose="020B0604020202020204"/>
              <a:buNone/>
            </a:pPr>
            <a:r>
              <a:rPr lang="ja-JP" sz="18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a:t>
            </a:r>
            <a:endParaRPr sz="17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p:txBody>
      </p:sp>
      <p:sp>
        <p:nvSpPr>
          <p:cNvPr id="11" name="TextBox 6">
            <a:extLst>
              <a:ext uri="{FF2B5EF4-FFF2-40B4-BE49-F238E27FC236}">
                <a16:creationId xmlns:a16="http://schemas.microsoft.com/office/drawing/2014/main" id="{E0C6611B-3C45-D71B-26E0-5063A30CDE23}"/>
              </a:ext>
            </a:extLst>
          </p:cNvPr>
          <p:cNvSpPr txBox="1"/>
          <p:nvPr/>
        </p:nvSpPr>
        <p:spPr>
          <a:xfrm>
            <a:off x="616522" y="5145027"/>
            <a:ext cx="7160895" cy="1259512"/>
          </a:xfrm>
          <a:prstGeom prst="rect">
            <a:avLst/>
          </a:prstGeom>
        </p:spPr>
        <p:txBody>
          <a:bodyPr wrap="square" lIns="0" tIns="0" rIns="0" bIns="0" rtlCol="0" anchor="t">
            <a:spAutoFit/>
          </a:bodyPr>
          <a:lstStyle/>
          <a:p>
            <a:pPr lvl="1">
              <a:lnSpc>
                <a:spcPts val="3405"/>
              </a:lnSpc>
            </a:pPr>
            <a:r>
              <a:rPr lang="en-US" altLang="ja-JP" sz="2430" b="1">
                <a:solidFill>
                  <a:srgbClr val="846862"/>
                </a:solidFill>
                <a:latin typeface="+mj-lt"/>
              </a:rPr>
              <a:t>1.</a:t>
            </a:r>
            <a:r>
              <a:rPr lang="ja-JP" altLang="en-US" sz="2430" b="1">
                <a:solidFill>
                  <a:srgbClr val="FF0000"/>
                </a:solidFill>
                <a:latin typeface="+mj-lt"/>
              </a:rPr>
              <a:t> </a:t>
            </a:r>
            <a:r>
              <a:rPr lang="ja-JP" altLang="en-US" sz="2430" b="1">
                <a:solidFill>
                  <a:srgbClr val="846862"/>
                </a:solidFill>
                <a:latin typeface="Montserrat Classic" panose="00000500000000000000"/>
              </a:rPr>
              <a:t>タイムズ西洞院蛸薬師</a:t>
            </a:r>
            <a:endParaRPr lang="en-US" sz="2430">
              <a:solidFill>
                <a:srgbClr val="846862"/>
              </a:solidFill>
              <a:latin typeface="Montserrat Classic" panose="00000500000000000000"/>
            </a:endParaRPr>
          </a:p>
          <a:p>
            <a:pPr algn="l">
              <a:lnSpc>
                <a:spcPts val="3405"/>
              </a:lnSpc>
            </a:pPr>
            <a:r>
              <a:rPr lang="zh-CN" altLang="en-US" sz="2430">
                <a:solidFill>
                  <a:srgbClr val="846862"/>
                </a:solidFill>
                <a:latin typeface="Montserrat Classic" panose="00000500000000000000"/>
              </a:rPr>
              <a:t>京都市中京区古西町</a:t>
            </a:r>
            <a:r>
              <a:rPr lang="en-US" altLang="zh-CN" sz="2430">
                <a:solidFill>
                  <a:srgbClr val="846862"/>
                </a:solidFill>
                <a:latin typeface="+mj-lt"/>
              </a:rPr>
              <a:t>425</a:t>
            </a:r>
            <a:r>
              <a:rPr lang="ja-JP" altLang="en-US" sz="2430">
                <a:solidFill>
                  <a:srgbClr val="846862"/>
                </a:solidFill>
                <a:latin typeface="Montserrat Classic" panose="00000500000000000000"/>
              </a:rPr>
              <a:t> </a:t>
            </a:r>
            <a:r>
              <a:rPr lang="ja-JP" altLang="en-US" sz="2430" b="1">
                <a:solidFill>
                  <a:srgbClr val="0070C0"/>
                </a:solidFill>
                <a:latin typeface="+mj-lt"/>
                <a:hlinkClick r:id="rId9"/>
              </a:rPr>
              <a:t>公式</a:t>
            </a:r>
            <a:r>
              <a:rPr lang="en-US" altLang="ja-JP" sz="2430" b="1">
                <a:solidFill>
                  <a:srgbClr val="0070C0"/>
                </a:solidFill>
                <a:latin typeface="+mj-lt"/>
                <a:hlinkClick r:id="rId9"/>
              </a:rPr>
              <a:t>HP</a:t>
            </a:r>
            <a:r>
              <a:rPr lang="ja-JP" altLang="en-US" sz="2430" b="1">
                <a:solidFill>
                  <a:srgbClr val="0070C0"/>
                </a:solidFill>
                <a:latin typeface="+mj-lt"/>
                <a:hlinkClick r:id="rId9"/>
              </a:rPr>
              <a:t>はこちら</a:t>
            </a:r>
            <a:endParaRPr lang="en-US" altLang="ja-JP" sz="2430" b="1">
              <a:solidFill>
                <a:srgbClr val="0070C0"/>
              </a:solidFill>
              <a:latin typeface="+mj-lt"/>
            </a:endParaRPr>
          </a:p>
          <a:p>
            <a:pPr algn="l">
              <a:lnSpc>
                <a:spcPts val="3405"/>
              </a:lnSpc>
            </a:pPr>
            <a:endParaRPr lang="en-US" sz="2430">
              <a:solidFill>
                <a:srgbClr val="846862"/>
              </a:solidFill>
              <a:latin typeface="Montserrat Classic" panose="00000500000000000000"/>
            </a:endParaRPr>
          </a:p>
        </p:txBody>
      </p:sp>
      <p:sp>
        <p:nvSpPr>
          <p:cNvPr id="12" name="TextBox 6">
            <a:extLst>
              <a:ext uri="{FF2B5EF4-FFF2-40B4-BE49-F238E27FC236}">
                <a16:creationId xmlns:a16="http://schemas.microsoft.com/office/drawing/2014/main" id="{57792CE9-4947-4E22-D9D2-2997D579DD4B}"/>
              </a:ext>
            </a:extLst>
          </p:cNvPr>
          <p:cNvSpPr txBox="1"/>
          <p:nvPr/>
        </p:nvSpPr>
        <p:spPr>
          <a:xfrm>
            <a:off x="614550" y="7158770"/>
            <a:ext cx="7160895" cy="1259512"/>
          </a:xfrm>
          <a:prstGeom prst="rect">
            <a:avLst/>
          </a:prstGeom>
        </p:spPr>
        <p:txBody>
          <a:bodyPr wrap="square" lIns="0" tIns="0" rIns="0" bIns="0" rtlCol="0" anchor="t">
            <a:spAutoFit/>
          </a:bodyPr>
          <a:lstStyle/>
          <a:p>
            <a:pPr lvl="1">
              <a:lnSpc>
                <a:spcPts val="3405"/>
              </a:lnSpc>
            </a:pPr>
            <a:r>
              <a:rPr lang="ja-JP" altLang="en-US" sz="2430" b="1">
                <a:solidFill>
                  <a:srgbClr val="846862"/>
                </a:solidFill>
                <a:latin typeface="Montserrat Classic" panose="00000500000000000000"/>
              </a:rPr>
              <a:t>２</a:t>
            </a:r>
            <a:r>
              <a:rPr lang="en-US" sz="2430" b="1">
                <a:solidFill>
                  <a:srgbClr val="846862"/>
                </a:solidFill>
                <a:latin typeface="Montserrat Classic" panose="00000500000000000000"/>
              </a:rPr>
              <a:t>.</a:t>
            </a:r>
            <a:r>
              <a:rPr lang="ja-JP" altLang="en-US" sz="2430" b="1">
                <a:solidFill>
                  <a:srgbClr val="FF0000"/>
                </a:solidFill>
                <a:latin typeface="Montserrat Classic" panose="00000500000000000000"/>
              </a:rPr>
              <a:t> </a:t>
            </a:r>
            <a:r>
              <a:rPr lang="ja-JP" altLang="en-US" sz="2430" b="1">
                <a:solidFill>
                  <a:srgbClr val="846862"/>
                </a:solidFill>
                <a:latin typeface="Montserrat Classic" panose="00000500000000000000"/>
              </a:rPr>
              <a:t>キョウテク西洞院六角パーキング</a:t>
            </a:r>
            <a:endParaRPr lang="en-US" sz="2430">
              <a:solidFill>
                <a:srgbClr val="846862"/>
              </a:solidFill>
              <a:latin typeface="Montserrat Classic" panose="00000500000000000000"/>
            </a:endParaRPr>
          </a:p>
          <a:p>
            <a:pPr algn="l">
              <a:lnSpc>
                <a:spcPts val="3405"/>
              </a:lnSpc>
            </a:pPr>
            <a:r>
              <a:rPr lang="zh-CN" altLang="en-US" sz="2430">
                <a:solidFill>
                  <a:srgbClr val="846862"/>
                </a:solidFill>
                <a:latin typeface="Montserrat Classic" panose="00000500000000000000"/>
              </a:rPr>
              <a:t>京都市中京区西六角町</a:t>
            </a:r>
            <a:r>
              <a:rPr lang="en-US" altLang="zh-CN" sz="2430">
                <a:solidFill>
                  <a:srgbClr val="846862"/>
                </a:solidFill>
                <a:latin typeface="+mj-lt"/>
              </a:rPr>
              <a:t>98-1</a:t>
            </a:r>
            <a:r>
              <a:rPr lang="ja-JP" altLang="en-US" sz="2430" b="1">
                <a:solidFill>
                  <a:srgbClr val="0070C0"/>
                </a:solidFill>
                <a:latin typeface="+mj-lt"/>
                <a:hlinkClick r:id="rId10"/>
              </a:rPr>
              <a:t>公式</a:t>
            </a:r>
            <a:r>
              <a:rPr lang="en-US" altLang="ja-JP" sz="2430" b="1">
                <a:solidFill>
                  <a:srgbClr val="0070C0"/>
                </a:solidFill>
                <a:latin typeface="+mj-lt"/>
                <a:hlinkClick r:id="rId10"/>
              </a:rPr>
              <a:t>HP</a:t>
            </a:r>
            <a:r>
              <a:rPr lang="ja-JP" altLang="en-US" sz="2430" b="1">
                <a:solidFill>
                  <a:srgbClr val="0070C0"/>
                </a:solidFill>
                <a:latin typeface="+mj-lt"/>
                <a:hlinkClick r:id="rId10"/>
              </a:rPr>
              <a:t>はこちら</a:t>
            </a:r>
            <a:endParaRPr lang="en-US" altLang="ja-JP" sz="2430" b="1">
              <a:solidFill>
                <a:srgbClr val="0070C0"/>
              </a:solidFill>
              <a:latin typeface="+mj-lt"/>
            </a:endParaRPr>
          </a:p>
          <a:p>
            <a:pPr algn="l">
              <a:lnSpc>
                <a:spcPts val="3405"/>
              </a:lnSpc>
            </a:pPr>
            <a:endParaRPr lang="en-US" sz="2430">
              <a:solidFill>
                <a:srgbClr val="846862"/>
              </a:solidFill>
              <a:latin typeface="Montserrat Classic" panose="00000500000000000000"/>
            </a:endParaRPr>
          </a:p>
        </p:txBody>
      </p:sp>
      <p:sp>
        <p:nvSpPr>
          <p:cNvPr id="29" name="Google Shape;216;p10">
            <a:extLst>
              <a:ext uri="{FF2B5EF4-FFF2-40B4-BE49-F238E27FC236}">
                <a16:creationId xmlns:a16="http://schemas.microsoft.com/office/drawing/2014/main" id="{A7A0033A-1823-5976-F639-53E92DAA1637}"/>
              </a:ext>
            </a:extLst>
          </p:cNvPr>
          <p:cNvSpPr/>
          <p:nvPr/>
        </p:nvSpPr>
        <p:spPr>
          <a:xfrm>
            <a:off x="12246180" y="9867900"/>
            <a:ext cx="5019675" cy="800100"/>
          </a:xfrm>
          <a:prstGeom prst="rect">
            <a:avLst/>
          </a:pr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3" name="図 2">
            <a:extLst>
              <a:ext uri="{FF2B5EF4-FFF2-40B4-BE49-F238E27FC236}">
                <a16:creationId xmlns:a16="http://schemas.microsoft.com/office/drawing/2014/main" id="{563026B9-938C-6BB6-749D-9C85CDD880B4}"/>
              </a:ext>
            </a:extLst>
          </p:cNvPr>
          <p:cNvPicPr>
            <a:picLocks noChangeAspect="1"/>
          </p:cNvPicPr>
          <p:nvPr/>
        </p:nvPicPr>
        <p:blipFill>
          <a:blip r:embed="rId11"/>
          <a:stretch>
            <a:fillRect/>
          </a:stretch>
        </p:blipFill>
        <p:spPr>
          <a:xfrm>
            <a:off x="445072" y="6181587"/>
            <a:ext cx="2034539" cy="1007642"/>
          </a:xfrm>
          <a:prstGeom prst="rect">
            <a:avLst/>
          </a:prstGeom>
        </p:spPr>
      </p:pic>
      <p:pic>
        <p:nvPicPr>
          <p:cNvPr id="4" name="図 3">
            <a:extLst>
              <a:ext uri="{FF2B5EF4-FFF2-40B4-BE49-F238E27FC236}">
                <a16:creationId xmlns:a16="http://schemas.microsoft.com/office/drawing/2014/main" id="{4C14B1E7-5483-4877-50DE-5F7A38EDD635}"/>
              </a:ext>
            </a:extLst>
          </p:cNvPr>
          <p:cNvPicPr>
            <a:picLocks noChangeAspect="1"/>
          </p:cNvPicPr>
          <p:nvPr/>
        </p:nvPicPr>
        <p:blipFill>
          <a:blip r:embed="rId12"/>
          <a:stretch>
            <a:fillRect/>
          </a:stretch>
        </p:blipFill>
        <p:spPr>
          <a:xfrm>
            <a:off x="527281" y="7998080"/>
            <a:ext cx="1870120" cy="773160"/>
          </a:xfrm>
          <a:prstGeom prst="rect">
            <a:avLst/>
          </a:prstGeom>
        </p:spPr>
      </p:pic>
      <p:pic>
        <p:nvPicPr>
          <p:cNvPr id="7" name="図 9" descr="テキスト, カレンダー&#10;&#10;説明は自動で生成されたものです">
            <a:extLst>
              <a:ext uri="{FF2B5EF4-FFF2-40B4-BE49-F238E27FC236}">
                <a16:creationId xmlns:a16="http://schemas.microsoft.com/office/drawing/2014/main" id="{076F4AB5-662F-E581-C620-4141C81B7B8C}"/>
              </a:ext>
            </a:extLst>
          </p:cNvPr>
          <p:cNvPicPr>
            <a:picLocks noChangeAspect="1"/>
          </p:cNvPicPr>
          <p:nvPr/>
        </p:nvPicPr>
        <p:blipFill>
          <a:blip r:embed="rId13"/>
          <a:stretch>
            <a:fillRect/>
          </a:stretch>
        </p:blipFill>
        <p:spPr>
          <a:xfrm>
            <a:off x="9967480" y="1760834"/>
            <a:ext cx="2743200" cy="1154243"/>
          </a:xfrm>
          <a:prstGeom prst="rect">
            <a:avLst/>
          </a:prstGeom>
        </p:spPr>
      </p:pic>
      <p:pic>
        <p:nvPicPr>
          <p:cNvPr id="15" name="図 23">
            <a:extLst>
              <a:ext uri="{FF2B5EF4-FFF2-40B4-BE49-F238E27FC236}">
                <a16:creationId xmlns:a16="http://schemas.microsoft.com/office/drawing/2014/main" id="{F4B5C431-E9C6-9F9A-A39B-518E7C046B3E}"/>
              </a:ext>
            </a:extLst>
          </p:cNvPr>
          <p:cNvPicPr>
            <a:picLocks noChangeAspect="1"/>
          </p:cNvPicPr>
          <p:nvPr/>
        </p:nvPicPr>
        <p:blipFill>
          <a:blip r:embed="rId14"/>
          <a:stretch>
            <a:fillRect/>
          </a:stretch>
        </p:blipFill>
        <p:spPr>
          <a:xfrm>
            <a:off x="831011" y="939039"/>
            <a:ext cx="4672084" cy="4001576"/>
          </a:xfrm>
          <a:prstGeom prst="rect">
            <a:avLst/>
          </a:prstGeom>
        </p:spPr>
      </p:pic>
      <p:sp>
        <p:nvSpPr>
          <p:cNvPr id="25" name="正方形/長方形 24">
            <a:extLst>
              <a:ext uri="{FF2B5EF4-FFF2-40B4-BE49-F238E27FC236}">
                <a16:creationId xmlns:a16="http://schemas.microsoft.com/office/drawing/2014/main" id="{DC668E4E-3153-EEEF-B000-F3F1217AFA6C}"/>
              </a:ext>
            </a:extLst>
          </p:cNvPr>
          <p:cNvSpPr/>
          <p:nvPr/>
        </p:nvSpPr>
        <p:spPr>
          <a:xfrm>
            <a:off x="835003" y="4680745"/>
            <a:ext cx="805295" cy="519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sz="1800" b="1">
                <a:solidFill>
                  <a:srgbClr val="7030A0"/>
                </a:solidFill>
                <a:ea typeface="ＭＳ Ｐゴシック"/>
                <a:cs typeface="Arial"/>
              </a:rPr>
              <a:t>①</a:t>
            </a:r>
          </a:p>
        </p:txBody>
      </p:sp>
      <p:sp>
        <p:nvSpPr>
          <p:cNvPr id="30" name="正方形/長方形 29">
            <a:extLst>
              <a:ext uri="{FF2B5EF4-FFF2-40B4-BE49-F238E27FC236}">
                <a16:creationId xmlns:a16="http://schemas.microsoft.com/office/drawing/2014/main" id="{1077A758-65A5-4056-C153-246FD8F6C57E}"/>
              </a:ext>
            </a:extLst>
          </p:cNvPr>
          <p:cNvSpPr/>
          <p:nvPr/>
        </p:nvSpPr>
        <p:spPr>
          <a:xfrm>
            <a:off x="1402404" y="3724883"/>
            <a:ext cx="543128" cy="316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sz="1800" b="1">
                <a:solidFill>
                  <a:srgbClr val="7030A0"/>
                </a:solidFill>
                <a:ea typeface="ＭＳ Ｐゴシック"/>
                <a:cs typeface="Arial"/>
              </a:rPr>
              <a:t>②</a:t>
            </a:r>
          </a:p>
        </p:txBody>
      </p:sp>
      <p:sp>
        <p:nvSpPr>
          <p:cNvPr id="10" name="正方形/長方形 9">
            <a:extLst>
              <a:ext uri="{FF2B5EF4-FFF2-40B4-BE49-F238E27FC236}">
                <a16:creationId xmlns:a16="http://schemas.microsoft.com/office/drawing/2014/main" id="{3A7321DE-12EF-CEB8-A1FA-2CD37FA2781C}"/>
              </a:ext>
            </a:extLst>
          </p:cNvPr>
          <p:cNvSpPr/>
          <p:nvPr/>
        </p:nvSpPr>
        <p:spPr>
          <a:xfrm>
            <a:off x="1337553" y="3469532"/>
            <a:ext cx="405318" cy="251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00" b="1">
                <a:solidFill>
                  <a:srgbClr val="7030A0"/>
                </a:solidFill>
                <a:ea typeface="ＭＳ Ｐゴシック"/>
                <a:cs typeface="Arial"/>
              </a:rPr>
              <a:t>③</a:t>
            </a:r>
          </a:p>
        </p:txBody>
      </p:sp>
      <p:sp>
        <p:nvSpPr>
          <p:cNvPr id="13" name="正方形/長方形 12">
            <a:extLst>
              <a:ext uri="{FF2B5EF4-FFF2-40B4-BE49-F238E27FC236}">
                <a16:creationId xmlns:a16="http://schemas.microsoft.com/office/drawing/2014/main" id="{DB76A85E-25E8-8A84-F057-18374FA1DA42}"/>
              </a:ext>
            </a:extLst>
          </p:cNvPr>
          <p:cNvSpPr/>
          <p:nvPr/>
        </p:nvSpPr>
        <p:spPr>
          <a:xfrm>
            <a:off x="1856361" y="3676245"/>
            <a:ext cx="413426" cy="413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00" b="1">
                <a:solidFill>
                  <a:srgbClr val="7030A0"/>
                </a:solidFill>
                <a:ea typeface="ＭＳ Ｐゴシック"/>
                <a:cs typeface="Arial"/>
              </a:rPr>
              <a:t>④</a:t>
            </a:r>
            <a:endParaRPr lang="ja-JP" altLang="en-US" sz="1800" b="1">
              <a:solidFill>
                <a:srgbClr val="7030A0"/>
              </a:solidFill>
            </a:endParaRPr>
          </a:p>
        </p:txBody>
      </p:sp>
      <p:sp>
        <p:nvSpPr>
          <p:cNvPr id="33" name="正方形/長方形 32">
            <a:extLst>
              <a:ext uri="{FF2B5EF4-FFF2-40B4-BE49-F238E27FC236}">
                <a16:creationId xmlns:a16="http://schemas.microsoft.com/office/drawing/2014/main" id="{BDC7E18C-333F-DFB6-92AE-99B54790F6BC}"/>
              </a:ext>
            </a:extLst>
          </p:cNvPr>
          <p:cNvSpPr/>
          <p:nvPr/>
        </p:nvSpPr>
        <p:spPr>
          <a:xfrm>
            <a:off x="2399488" y="3433053"/>
            <a:ext cx="486383" cy="413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00" b="1">
                <a:solidFill>
                  <a:srgbClr val="7030A0"/>
                </a:solidFill>
                <a:ea typeface="ＭＳ Ｐゴシック"/>
                <a:cs typeface="Arial"/>
              </a:rPr>
              <a:t>⑤</a:t>
            </a:r>
            <a:endParaRPr lang="ja-JP" altLang="en-US">
              <a:solidFill>
                <a:srgbClr val="7030A0"/>
              </a:solidFill>
              <a:cs typeface="Arial"/>
            </a:endParaRPr>
          </a:p>
        </p:txBody>
      </p:sp>
      <p:sp>
        <p:nvSpPr>
          <p:cNvPr id="34" name="正方形/長方形 33">
            <a:extLst>
              <a:ext uri="{FF2B5EF4-FFF2-40B4-BE49-F238E27FC236}">
                <a16:creationId xmlns:a16="http://schemas.microsoft.com/office/drawing/2014/main" id="{D10F5C5B-A6A0-CF17-AC3A-B203CACAC85C}"/>
              </a:ext>
            </a:extLst>
          </p:cNvPr>
          <p:cNvSpPr/>
          <p:nvPr/>
        </p:nvSpPr>
        <p:spPr>
          <a:xfrm>
            <a:off x="2662947" y="3542489"/>
            <a:ext cx="445851" cy="2026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00" b="1">
                <a:solidFill>
                  <a:srgbClr val="7030A0"/>
                </a:solidFill>
                <a:ea typeface="ＭＳ Ｐゴシック"/>
                <a:cs typeface="Arial"/>
              </a:rPr>
              <a:t>⑥</a:t>
            </a:r>
            <a:endParaRPr lang="ja-JP" altLang="en-US">
              <a:solidFill>
                <a:srgbClr val="FFFFFF"/>
              </a:solidFill>
              <a:cs typeface="Arial"/>
            </a:endParaRPr>
          </a:p>
        </p:txBody>
      </p:sp>
      <p:sp>
        <p:nvSpPr>
          <p:cNvPr id="35" name="正方形/長方形 34">
            <a:extLst>
              <a:ext uri="{FF2B5EF4-FFF2-40B4-BE49-F238E27FC236}">
                <a16:creationId xmlns:a16="http://schemas.microsoft.com/office/drawing/2014/main" id="{19A9BB58-F61D-48D6-DFF0-469D80AF1D46}"/>
              </a:ext>
            </a:extLst>
          </p:cNvPr>
          <p:cNvSpPr/>
          <p:nvPr/>
        </p:nvSpPr>
        <p:spPr>
          <a:xfrm>
            <a:off x="2889925" y="3692458"/>
            <a:ext cx="453957" cy="3728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00" b="1">
                <a:solidFill>
                  <a:srgbClr val="7030A0"/>
                </a:solidFill>
                <a:ea typeface="ＭＳ Ｐゴシック"/>
                <a:cs typeface="Arial"/>
              </a:rPr>
              <a:t>⑦</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0"/>
          <p:cNvSpPr txBox="1"/>
          <p:nvPr/>
        </p:nvSpPr>
        <p:spPr>
          <a:xfrm>
            <a:off x="304800" y="506375"/>
            <a:ext cx="17215200" cy="4763805"/>
          </a:xfrm>
          <a:prstGeom prst="rect">
            <a:avLst/>
          </a:prstGeom>
          <a:noFill/>
          <a:ln>
            <a:noFill/>
          </a:ln>
        </p:spPr>
        <p:txBody>
          <a:bodyPr spcFirstLastPara="1" wrap="square" lIns="0" tIns="0" rIns="0" bIns="0" anchor="t" anchorCtr="0">
            <a:spAutoFit/>
          </a:bodyPr>
          <a:lstStyle/>
          <a:p>
            <a:pPr marL="0" marR="0" lvl="0" indent="0" algn="ctr" rtl="0">
              <a:lnSpc>
                <a:spcPct val="142000"/>
              </a:lnSpc>
              <a:spcBef>
                <a:spcPts val="0"/>
              </a:spcBef>
              <a:spcAft>
                <a:spcPts val="0"/>
              </a:spcAft>
              <a:buClr>
                <a:srgbClr val="000000"/>
              </a:buClr>
              <a:buSzPts val="2400"/>
              <a:buFont typeface="Arial" panose="020B0604020202020204"/>
              <a:buNone/>
            </a:pPr>
            <a:r>
              <a:rPr lang="ja-JP" altLang="en-US" sz="2400" b="1">
                <a:solidFill>
                  <a:srgbClr val="846862"/>
                </a:solidFill>
                <a:latin typeface="Montserrat" panose="00000500000000000000"/>
                <a:ea typeface="Montserrat" panose="00000500000000000000"/>
                <a:cs typeface="Montserrat" panose="00000500000000000000"/>
                <a:sym typeface="Montserrat" panose="00000500000000000000"/>
              </a:rPr>
              <a:t>～</a:t>
            </a:r>
            <a:r>
              <a:rPr lang="en-US" altLang="ja-JP" sz="2400" b="1">
                <a:solidFill>
                  <a:srgbClr val="846862"/>
                </a:solidFill>
                <a:latin typeface="Montserrat" panose="00000500000000000000"/>
                <a:ea typeface="Montserrat" panose="00000500000000000000"/>
                <a:cs typeface="Montserrat" panose="00000500000000000000"/>
                <a:sym typeface="Montserrat" panose="00000500000000000000"/>
              </a:rPr>
              <a:t>Kyoto</a:t>
            </a:r>
            <a:r>
              <a:rPr lang="ja-JP" altLang="en-US" sz="2400" b="1">
                <a:solidFill>
                  <a:srgbClr val="846862"/>
                </a:solidFill>
                <a:latin typeface="Montserrat" panose="00000500000000000000"/>
                <a:ea typeface="Montserrat" panose="00000500000000000000"/>
                <a:cs typeface="Montserrat" panose="00000500000000000000"/>
                <a:sym typeface="Montserrat" panose="00000500000000000000"/>
              </a:rPr>
              <a:t> </a:t>
            </a:r>
            <a:r>
              <a:rPr lang="en-US" altLang="ja-JP" sz="2400" b="1">
                <a:solidFill>
                  <a:srgbClr val="846862"/>
                </a:solidFill>
                <a:latin typeface="Montserrat" panose="00000500000000000000"/>
                <a:ea typeface="Montserrat" panose="00000500000000000000"/>
                <a:cs typeface="Montserrat" panose="00000500000000000000"/>
                <a:sym typeface="Montserrat" panose="00000500000000000000"/>
              </a:rPr>
              <a:t>Machiya</a:t>
            </a:r>
            <a:r>
              <a:rPr lang="ja-JP" altLang="en-US" sz="2400" b="1">
                <a:solidFill>
                  <a:srgbClr val="846862"/>
                </a:solidFill>
                <a:latin typeface="Montserrat" panose="00000500000000000000"/>
                <a:ea typeface="Montserrat" panose="00000500000000000000"/>
                <a:cs typeface="Montserrat" panose="00000500000000000000"/>
                <a:sym typeface="Montserrat" panose="00000500000000000000"/>
              </a:rPr>
              <a:t>福音　新型コロナウィルス感染症対策について～</a:t>
            </a:r>
            <a:endParaRPr lang="en-US" altLang="ja-JP" sz="2400" b="1">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ctr" rtl="0">
              <a:lnSpc>
                <a:spcPct val="142000"/>
              </a:lnSpc>
              <a:spcBef>
                <a:spcPts val="0"/>
              </a:spcBef>
              <a:spcAft>
                <a:spcPts val="0"/>
              </a:spcAft>
              <a:buClr>
                <a:srgbClr val="000000"/>
              </a:buClr>
              <a:buSzPts val="2400"/>
              <a:buFont typeface="Arial" panose="020B0604020202020204"/>
              <a:buNone/>
            </a:pPr>
            <a:endParaRPr lang="en-US" altLang="ja-JP" sz="24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2000"/>
              </a:lnSpc>
              <a:spcBef>
                <a:spcPts val="0"/>
              </a:spcBef>
              <a:spcAft>
                <a:spcPts val="0"/>
              </a:spcAft>
              <a:buClr>
                <a:srgbClr val="000000"/>
              </a:buClr>
              <a:buSzPts val="2400"/>
              <a:buFont typeface="Arial" panose="020B0604020202020204"/>
              <a:buNone/>
            </a:pPr>
            <a:r>
              <a:rPr lang="ja-JP" altLang="en-US" sz="16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この度は、</a:t>
            </a:r>
            <a:r>
              <a:rPr lang="en-US" altLang="ja-JP" sz="16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Kyoto Machiya</a:t>
            </a:r>
            <a:r>
              <a:rPr lang="ja-JP" altLang="en-US" sz="16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福音にご予約いただき誠にありがとうございます。京町家の風情と建築の美しさを存分にご堪能いただけたら幸いです。</a:t>
            </a:r>
            <a:endParaRPr lang="en-US" altLang="ja-JP" sz="16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2000"/>
              </a:lnSpc>
              <a:spcBef>
                <a:spcPts val="0"/>
              </a:spcBef>
              <a:spcAft>
                <a:spcPts val="0"/>
              </a:spcAft>
              <a:buClr>
                <a:srgbClr val="000000"/>
              </a:buClr>
              <a:buSzPts val="2400"/>
              <a:buFont typeface="Arial" panose="020B0604020202020204"/>
              <a:buNone/>
            </a:pPr>
            <a:endParaRPr lang="ja-JP" altLang="en-US" sz="16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2000"/>
              </a:lnSpc>
              <a:spcBef>
                <a:spcPts val="0"/>
              </a:spcBef>
              <a:spcAft>
                <a:spcPts val="0"/>
              </a:spcAft>
              <a:buClr>
                <a:srgbClr val="000000"/>
              </a:buClr>
              <a:buSzPts val="2400"/>
              <a:buFont typeface="Arial" panose="020B0604020202020204"/>
              <a:buNone/>
            </a:pPr>
            <a:r>
              <a:rPr lang="ja-JP" altLang="en-US" sz="16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当館は一棟貸し宿泊施設の為、三密を心配せずにご利用頂けますが、皆様の健康を守るため下記の対策を行っております。</a:t>
            </a:r>
          </a:p>
          <a:p>
            <a:pPr marL="0" marR="0" lvl="0" indent="0" algn="l" rtl="0">
              <a:lnSpc>
                <a:spcPct val="142000"/>
              </a:lnSpc>
              <a:spcBef>
                <a:spcPts val="0"/>
              </a:spcBef>
              <a:spcAft>
                <a:spcPts val="0"/>
              </a:spcAft>
              <a:buClr>
                <a:srgbClr val="000000"/>
              </a:buClr>
              <a:buSzPts val="2400"/>
              <a:buFont typeface="Arial" panose="020B0604020202020204"/>
              <a:buNone/>
            </a:pPr>
            <a:endParaRPr lang="ja-JP" altLang="en-US" sz="16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a:lnSpc>
                <a:spcPct val="142000"/>
              </a:lnSpc>
              <a:buSzPts val="2400"/>
            </a:pPr>
            <a:r>
              <a:rPr lang="ja-JP" altLang="en-US" sz="1600" b="1">
                <a:solidFill>
                  <a:srgbClr val="846862"/>
                </a:solidFill>
                <a:latin typeface="Montserrat" panose="00000500000000000000"/>
                <a:ea typeface="Montserrat" panose="00000500000000000000"/>
                <a:cs typeface="Montserrat" panose="00000500000000000000"/>
                <a:sym typeface="Montserrat" panose="00000500000000000000"/>
              </a:rPr>
              <a:t>当館では、</a:t>
            </a:r>
            <a:r>
              <a:rPr lang="ja-JP" altLang="en-US" sz="16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客室内でお抹茶を点てお客様に和菓子と一緒にご賞味いただき、地図をお見せしながら、皆様の旅のサポートをさせて頂いております。非対面</a:t>
            </a:r>
            <a:r>
              <a:rPr lang="ja-JP" altLang="en-US" sz="1600" b="1">
                <a:solidFill>
                  <a:srgbClr val="846862"/>
                </a:solidFill>
                <a:latin typeface="Montserrat" panose="00000500000000000000"/>
                <a:ea typeface="Montserrat" panose="00000500000000000000"/>
                <a:cs typeface="Montserrat" panose="00000500000000000000"/>
                <a:sym typeface="Montserrat" panose="00000500000000000000"/>
              </a:rPr>
              <a:t>による</a:t>
            </a:r>
            <a:r>
              <a:rPr lang="ja-JP" altLang="en-US" sz="16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サービスを</a:t>
            </a:r>
            <a:r>
              <a:rPr lang="ja-JP" altLang="en-US" sz="1600" b="1">
                <a:solidFill>
                  <a:srgbClr val="846862"/>
                </a:solidFill>
                <a:latin typeface="Montserrat" panose="00000500000000000000"/>
                <a:ea typeface="Montserrat" panose="00000500000000000000"/>
                <a:cs typeface="Montserrat" panose="00000500000000000000"/>
                <a:sym typeface="Montserrat" panose="00000500000000000000"/>
              </a:rPr>
              <a:t>ご希望の方には、スタッフがお部屋に入室せずにご対応させて頂きます。お申しつけください。</a:t>
            </a:r>
          </a:p>
          <a:p>
            <a:pPr marL="0" marR="0" lvl="0" indent="0" algn="l">
              <a:lnSpc>
                <a:spcPct val="142000"/>
              </a:lnSpc>
              <a:spcBef>
                <a:spcPts val="0"/>
              </a:spcBef>
              <a:spcAft>
                <a:spcPts val="0"/>
              </a:spcAft>
              <a:buSzPts val="2400"/>
              <a:buFont typeface="Arial" panose="020B0604020202020204"/>
              <a:buNone/>
            </a:pPr>
            <a:endParaRPr lang="ja-JP" altLang="en-US" sz="1600" b="1" i="0" u="none" strike="noStrike" cap="none">
              <a:solidFill>
                <a:srgbClr val="846862"/>
              </a:solidFill>
              <a:latin typeface="Montserrat" panose="00000500000000000000"/>
              <a:ea typeface="Montserrat" panose="00000500000000000000"/>
              <a:cs typeface="Montserrat" panose="00000500000000000000"/>
            </a:endParaRPr>
          </a:p>
          <a:p>
            <a:pPr marL="0" marR="0" lvl="0" indent="0" algn="l" rtl="0">
              <a:lnSpc>
                <a:spcPct val="142000"/>
              </a:lnSpc>
              <a:spcBef>
                <a:spcPts val="0"/>
              </a:spcBef>
              <a:spcAft>
                <a:spcPts val="0"/>
              </a:spcAft>
              <a:buClr>
                <a:srgbClr val="000000"/>
              </a:buClr>
              <a:buSzPts val="2400"/>
              <a:buFont typeface="Arial" panose="020B0604020202020204"/>
              <a:buNone/>
            </a:pPr>
            <a:r>
              <a:rPr lang="ja-JP" altLang="en-US" sz="16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新しい生活様式に合わせた観光でも、皆様のご旅行が素敵な思い出となることを、</a:t>
            </a:r>
            <a:r>
              <a:rPr lang="en-US" altLang="ja-JP" sz="16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Kyoto Machiya </a:t>
            </a:r>
            <a:r>
              <a:rPr lang="ja-JP" altLang="en-US" sz="16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福音のスタッフ一同願っております。</a:t>
            </a:r>
            <a:endParaRPr lang="en-US" altLang="ja-JP" sz="16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2000"/>
              </a:lnSpc>
              <a:spcBef>
                <a:spcPts val="0"/>
              </a:spcBef>
              <a:spcAft>
                <a:spcPts val="0"/>
              </a:spcAft>
              <a:buClr>
                <a:srgbClr val="000000"/>
              </a:buClr>
              <a:buSzPts val="2400"/>
              <a:buFont typeface="Arial" panose="020B0604020202020204"/>
              <a:buNone/>
            </a:pPr>
            <a:endParaRPr lang="en-US" altLang="ja-JP" b="1">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2000"/>
              </a:lnSpc>
              <a:spcBef>
                <a:spcPts val="0"/>
              </a:spcBef>
              <a:spcAft>
                <a:spcPts val="0"/>
              </a:spcAft>
              <a:buClr>
                <a:srgbClr val="000000"/>
              </a:buClr>
              <a:buSzPts val="2400"/>
              <a:buFont typeface="Arial" panose="020B0604020202020204"/>
              <a:buNone/>
            </a:pPr>
            <a:endParaRPr lang="en-US" altLang="ja-JP"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2000"/>
              </a:lnSpc>
              <a:spcBef>
                <a:spcPts val="0"/>
              </a:spcBef>
              <a:spcAft>
                <a:spcPts val="0"/>
              </a:spcAft>
              <a:buClr>
                <a:srgbClr val="000000"/>
              </a:buClr>
              <a:buSzPts val="2400"/>
              <a:buFont typeface="Arial" panose="020B0604020202020204"/>
              <a:buNone/>
            </a:pPr>
            <a:endParaRPr lang="ja-JP" altLang="en-US"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p:txBody>
      </p:sp>
      <p:sp>
        <p:nvSpPr>
          <p:cNvPr id="216" name="Google Shape;216;p10"/>
          <p:cNvSpPr/>
          <p:nvPr/>
        </p:nvSpPr>
        <p:spPr>
          <a:xfrm>
            <a:off x="12246180" y="9867900"/>
            <a:ext cx="5019675" cy="800100"/>
          </a:xfrm>
          <a:prstGeom prst="rect">
            <a:avLst/>
          </a:pr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7" name="Google Shape;217;p10"/>
          <p:cNvSpPr/>
          <p:nvPr/>
        </p:nvSpPr>
        <p:spPr>
          <a:xfrm>
            <a:off x="12246180" y="-495300"/>
            <a:ext cx="5019675" cy="914400"/>
          </a:xfrm>
          <a:prstGeom prst="rect">
            <a:avLst/>
          </a:pr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 name="テキスト ボックス 1"/>
          <p:cNvSpPr txBox="1"/>
          <p:nvPr/>
        </p:nvSpPr>
        <p:spPr>
          <a:xfrm>
            <a:off x="304800" y="4920340"/>
            <a:ext cx="15691857" cy="5633722"/>
          </a:xfrm>
          <a:prstGeom prst="rect">
            <a:avLst/>
          </a:prstGeom>
          <a:noFill/>
        </p:spPr>
        <p:txBody>
          <a:bodyPr wrap="square" lIns="91440" tIns="45720" rIns="91440" bIns="45720" rtlCol="0" anchor="t">
            <a:spAutoFit/>
          </a:bodyPr>
          <a:lstStyle/>
          <a:p>
            <a:pPr>
              <a:lnSpc>
                <a:spcPct val="142000"/>
              </a:lnSpc>
              <a:buSzPts val="2400"/>
            </a:pPr>
            <a:r>
              <a:rPr lang="ja-JP" altLang="en-US" sz="1600">
                <a:solidFill>
                  <a:srgbClr val="846862"/>
                </a:solidFill>
                <a:latin typeface="Montserrat" panose="00000500000000000000"/>
              </a:rPr>
              <a:t>≪除菌≫</a:t>
            </a:r>
            <a:endParaRPr lang="en-US" altLang="ja-JP" sz="1600">
              <a:solidFill>
                <a:srgbClr val="846862"/>
              </a:solidFill>
              <a:latin typeface="Montserrat" panose="00000500000000000000"/>
            </a:endParaRPr>
          </a:p>
          <a:p>
            <a:pPr lvl="1">
              <a:lnSpc>
                <a:spcPct val="142000"/>
              </a:lnSpc>
              <a:buSzPts val="2400"/>
            </a:pPr>
            <a:r>
              <a:rPr lang="ja-JP" altLang="en-US" sz="1600">
                <a:solidFill>
                  <a:srgbClr val="846862"/>
                </a:solidFill>
                <a:latin typeface="Montserrat" panose="00000500000000000000"/>
              </a:rPr>
              <a:t>通常の清掃と合わせ、タッチパネル、ふすまの引手、ドアの取っ手、スイッチ、リモコン、水回り、トイレ、バスルーム、スリッパ、筆記用具等は</a:t>
            </a:r>
            <a:r>
              <a:rPr lang="en-US" altLang="ja-JP" sz="1600">
                <a:solidFill>
                  <a:srgbClr val="846862"/>
                </a:solidFill>
                <a:latin typeface="Montserrat" panose="00000500000000000000"/>
              </a:rPr>
              <a:t>30</a:t>
            </a:r>
            <a:r>
              <a:rPr lang="ja-JP" altLang="en-US" sz="1600">
                <a:solidFill>
                  <a:srgbClr val="846862"/>
                </a:solidFill>
                <a:latin typeface="Montserrat" panose="00000500000000000000"/>
              </a:rPr>
              <a:t>日間除菌効果が続く</a:t>
            </a:r>
            <a:r>
              <a:rPr lang="en-US" altLang="ja-JP" sz="1600">
                <a:solidFill>
                  <a:srgbClr val="846862"/>
                </a:solidFill>
                <a:latin typeface="Montserrat" panose="00000500000000000000"/>
              </a:rPr>
              <a:t>Zoono</a:t>
            </a:r>
            <a:r>
              <a:rPr lang="ja-JP" altLang="en-US" sz="1600">
                <a:solidFill>
                  <a:srgbClr val="846862"/>
                </a:solidFill>
                <a:latin typeface="Montserrat" panose="00000500000000000000"/>
              </a:rPr>
              <a:t>社（</a:t>
            </a:r>
            <a:r>
              <a:rPr lang="en-US" altLang="ja-JP" sz="1600">
                <a:solidFill>
                  <a:srgbClr val="846862"/>
                </a:solidFill>
                <a:latin typeface="Montserrat" panose="00000500000000000000"/>
                <a:hlinkClick r:id="rId3"/>
              </a:rPr>
              <a:t>https://zoono.com</a:t>
            </a:r>
            <a:r>
              <a:rPr lang="ja-JP" altLang="en-US" sz="1600">
                <a:solidFill>
                  <a:srgbClr val="846862"/>
                </a:solidFill>
                <a:latin typeface="Montserrat" panose="00000500000000000000"/>
              </a:rPr>
              <a:t>）　の除菌剤で除菌しております。</a:t>
            </a:r>
            <a:endParaRPr lang="en-US" altLang="ja-JP" sz="1600">
              <a:solidFill>
                <a:srgbClr val="846862"/>
              </a:solidFill>
              <a:latin typeface="Montserrat" panose="00000500000000000000"/>
            </a:endParaRPr>
          </a:p>
          <a:p>
            <a:pPr>
              <a:lnSpc>
                <a:spcPct val="142000"/>
              </a:lnSpc>
              <a:buSzPts val="2400"/>
            </a:pPr>
            <a:endParaRPr lang="en-US" altLang="ja-JP" sz="1600">
              <a:solidFill>
                <a:srgbClr val="846862"/>
              </a:solidFill>
              <a:latin typeface="Montserrat" panose="00000500000000000000"/>
            </a:endParaRPr>
          </a:p>
          <a:p>
            <a:pPr>
              <a:lnSpc>
                <a:spcPct val="142000"/>
              </a:lnSpc>
              <a:buSzPts val="2400"/>
            </a:pPr>
            <a:r>
              <a:rPr lang="ja-JP" altLang="en-US" sz="1600">
                <a:solidFill>
                  <a:srgbClr val="846862"/>
                </a:solidFill>
                <a:latin typeface="Montserrat" panose="00000500000000000000"/>
              </a:rPr>
              <a:t>≪殺菌≫</a:t>
            </a:r>
          </a:p>
          <a:p>
            <a:pPr>
              <a:lnSpc>
                <a:spcPct val="142000"/>
              </a:lnSpc>
              <a:buSzPts val="2400"/>
            </a:pPr>
            <a:r>
              <a:rPr lang="ja-JP" altLang="en-US" sz="1600">
                <a:solidFill>
                  <a:srgbClr val="846862"/>
                </a:solidFill>
                <a:latin typeface="Montserrat" panose="00000500000000000000"/>
              </a:rPr>
              <a:t>使用済みタオルや浴衣（帯）は洗浄後に高温乾燥機にかけており、食器の洗浄や水回りの拭き掃除時は、界面活性剤含有の洗浄剤を使用しております。</a:t>
            </a:r>
            <a:endParaRPr lang="en-US" altLang="ja-JP" sz="1600">
              <a:solidFill>
                <a:srgbClr val="846862"/>
              </a:solidFill>
              <a:latin typeface="Montserrat" panose="00000500000000000000"/>
            </a:endParaRPr>
          </a:p>
          <a:p>
            <a:pPr>
              <a:lnSpc>
                <a:spcPct val="142000"/>
              </a:lnSpc>
              <a:buSzPts val="2400"/>
            </a:pPr>
            <a:endParaRPr lang="en-US" altLang="ja-JP" sz="1600">
              <a:solidFill>
                <a:srgbClr val="846862"/>
              </a:solidFill>
              <a:latin typeface="Montserrat" panose="00000500000000000000"/>
            </a:endParaRPr>
          </a:p>
          <a:p>
            <a:pPr>
              <a:lnSpc>
                <a:spcPct val="142000"/>
              </a:lnSpc>
              <a:buSzPts val="2400"/>
            </a:pPr>
            <a:r>
              <a:rPr lang="ja-JP" altLang="en-US" sz="1600">
                <a:solidFill>
                  <a:srgbClr val="846862"/>
                </a:solidFill>
                <a:latin typeface="Montserrat" panose="00000500000000000000"/>
              </a:rPr>
              <a:t>≪お客様へのお願い≫</a:t>
            </a:r>
            <a:endParaRPr lang="en-US" altLang="ja-JP" sz="1600">
              <a:solidFill>
                <a:srgbClr val="846862"/>
              </a:solidFill>
              <a:latin typeface="Montserrat" panose="00000500000000000000"/>
            </a:endParaRPr>
          </a:p>
          <a:p>
            <a:pPr>
              <a:lnSpc>
                <a:spcPct val="142000"/>
              </a:lnSpc>
              <a:buSzPts val="2400"/>
            </a:pPr>
            <a:r>
              <a:rPr lang="ja-JP" altLang="en-US" sz="1600">
                <a:solidFill>
                  <a:srgbClr val="846862"/>
                </a:solidFill>
                <a:latin typeface="Montserrat" panose="00000500000000000000"/>
              </a:rPr>
              <a:t>■チェックイン時に体温測定のご協力をお願いいたします。</a:t>
            </a:r>
            <a:endParaRPr lang="en-US" altLang="ja-JP" sz="1600">
              <a:solidFill>
                <a:srgbClr val="846862"/>
              </a:solidFill>
              <a:latin typeface="Montserrat" panose="00000500000000000000"/>
            </a:endParaRPr>
          </a:p>
          <a:p>
            <a:pPr>
              <a:lnSpc>
                <a:spcPct val="142000"/>
              </a:lnSpc>
              <a:buSzPts val="2400"/>
            </a:pPr>
            <a:r>
              <a:rPr lang="ja-JP" altLang="en-US" sz="1600">
                <a:solidFill>
                  <a:srgbClr val="846862"/>
                </a:solidFill>
                <a:latin typeface="Montserrat" panose="00000500000000000000"/>
              </a:rPr>
              <a:t>■チェックイン時、及び、外出からお戻りの際は、手指を備え付けのアルコールで消毒ください。</a:t>
            </a:r>
          </a:p>
          <a:p>
            <a:pPr>
              <a:lnSpc>
                <a:spcPct val="142000"/>
              </a:lnSpc>
              <a:buSzPts val="2400"/>
            </a:pPr>
            <a:r>
              <a:rPr lang="ja-JP" altLang="en-US" sz="1600">
                <a:solidFill>
                  <a:srgbClr val="846862"/>
                </a:solidFill>
                <a:latin typeface="Montserrat" panose="00000500000000000000"/>
              </a:rPr>
              <a:t>■万が一体調に異変（３７．５度以上の高熱、呼吸困難、けん怠感、味覚の異常等の感染が疑われるような症状）を感じられた際は外出せずに、必ずスタッフにご連絡をお願いします。</a:t>
            </a:r>
            <a:endParaRPr lang="en-US" altLang="ja-JP" sz="1600">
              <a:solidFill>
                <a:srgbClr val="846862"/>
              </a:solidFill>
              <a:latin typeface="Montserrat" panose="00000500000000000000"/>
            </a:endParaRPr>
          </a:p>
          <a:p>
            <a:pPr>
              <a:lnSpc>
                <a:spcPct val="142000"/>
              </a:lnSpc>
              <a:buSzPts val="2400"/>
            </a:pPr>
            <a:r>
              <a:rPr lang="ja-JP" altLang="en-US" sz="1600">
                <a:solidFill>
                  <a:srgbClr val="846862"/>
                </a:solidFill>
                <a:latin typeface="Montserrat" panose="00000500000000000000"/>
              </a:rPr>
              <a:t>当館より保健所に連絡し指示を仰ぎます。</a:t>
            </a:r>
          </a:p>
          <a:p>
            <a:pPr>
              <a:lnSpc>
                <a:spcPct val="142000"/>
              </a:lnSpc>
              <a:buSzPts val="2400"/>
            </a:pPr>
            <a:r>
              <a:rPr lang="ja-JP" altLang="en-US" sz="1600">
                <a:solidFill>
                  <a:srgbClr val="846862"/>
                </a:solidFill>
                <a:latin typeface="Montserrat" panose="00000500000000000000"/>
              </a:rPr>
              <a:t>■出発前、体調が悪いときのご旅行はお控え頂きますようお願い申し上げます。</a:t>
            </a:r>
          </a:p>
          <a:p>
            <a:endParaRPr kumimoji="1" lang="ja-JP" altLang="en-US"/>
          </a:p>
          <a:p>
            <a:endParaRPr kumimoji="1" lang="ja-JP" altLang="en-US"/>
          </a:p>
          <a:p>
            <a:r>
              <a:rPr kumimoji="1" lang="ja-JP" altLang="en-US"/>
              <a:t> </a:t>
            </a:r>
          </a:p>
        </p:txBody>
      </p:sp>
      <p:pic>
        <p:nvPicPr>
          <p:cNvPr id="4" name="図 3"/>
          <p:cNvPicPr>
            <a:picLocks noChangeAspect="1"/>
          </p:cNvPicPr>
          <p:nvPr/>
        </p:nvPicPr>
        <p:blipFill>
          <a:blip r:embed="rId4"/>
          <a:stretch>
            <a:fillRect/>
          </a:stretch>
        </p:blipFill>
        <p:spPr>
          <a:xfrm>
            <a:off x="15158649" y="5639013"/>
            <a:ext cx="2945214" cy="349548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0"/>
          <p:cNvSpPr txBox="1"/>
          <p:nvPr/>
        </p:nvSpPr>
        <p:spPr>
          <a:xfrm>
            <a:off x="378941" y="156911"/>
            <a:ext cx="17215200" cy="9973179"/>
          </a:xfrm>
          <a:prstGeom prst="rect">
            <a:avLst/>
          </a:prstGeom>
          <a:noFill/>
          <a:ln>
            <a:noFill/>
          </a:ln>
        </p:spPr>
        <p:txBody>
          <a:bodyPr spcFirstLastPara="1" wrap="square" lIns="0" tIns="0" rIns="0" bIns="0" anchor="t" anchorCtr="0">
            <a:spAutoFit/>
          </a:bodyPr>
          <a:lstStyle/>
          <a:p>
            <a:pPr marL="0" marR="0" lvl="0" indent="0" algn="l" rtl="0">
              <a:lnSpc>
                <a:spcPct val="142000"/>
              </a:lnSpc>
              <a:spcBef>
                <a:spcPts val="0"/>
              </a:spcBef>
              <a:spcAft>
                <a:spcPts val="0"/>
              </a:spcAft>
              <a:buClr>
                <a:srgbClr val="000000"/>
              </a:buClr>
              <a:buSzPts val="2400"/>
              <a:buFont typeface="Arial" panose="020B0604020202020204"/>
              <a:buNone/>
            </a:pPr>
            <a:r>
              <a:rPr lang="ja-JP" sz="24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よくあるご質問</a:t>
            </a:r>
            <a:endParaRPr sz="24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600"/>
              <a:buFont typeface="Arial" panose="020B0604020202020204"/>
              <a:buNone/>
            </a:pPr>
            <a:endParaRPr sz="16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800"/>
              <a:buFont typeface="Arial" panose="020B0604020202020204"/>
              <a:buNone/>
            </a:pPr>
            <a:r>
              <a:rPr lang="ja-JP" sz="18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Q: ホテル周辺にはどんなレストランがありますか？</a:t>
            </a:r>
            <a:endParaRPr sz="18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600"/>
              <a:buFont typeface="Arial" panose="020B0604020202020204"/>
              <a:buNone/>
            </a:pPr>
            <a:endParaRPr sz="16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700"/>
              <a:buFont typeface="Arial" panose="020B0604020202020204"/>
              <a:buNone/>
            </a:pPr>
            <a:r>
              <a:rPr lang="ja-JP" sz="17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このエリアには、和食（懐石）レストランから京都ならではのおばんざいの店、また各国料理提供人気レストランが点在しております。</a:t>
            </a:r>
            <a:endParaRPr sz="17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700"/>
              <a:buFont typeface="Arial" panose="020B0604020202020204"/>
              <a:buNone/>
            </a:pPr>
            <a:r>
              <a:rPr lang="ja-JP" sz="17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おすすめのお食事処は、室内設置のルーム・ディレクトリー（周辺ＭＡＰ）でご覧いただけます。</a:t>
            </a:r>
            <a:endParaRPr sz="17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700"/>
              <a:buFont typeface="Arial" panose="020B0604020202020204"/>
              <a:buNone/>
            </a:pPr>
            <a:r>
              <a:rPr lang="ja-JP" sz="17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（特にこの料理が食べたい、このレストランに行ってみたいなど、ご要望に沿ってご案内も可能でございますので遠慮なくご相談くださいませ。）</a:t>
            </a:r>
            <a:endParaRPr sz="17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700"/>
              <a:buFont typeface="Arial" panose="020B0604020202020204"/>
              <a:buNone/>
            </a:pPr>
            <a:r>
              <a:rPr lang="ja-JP" sz="17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ホテル徒歩10分圏内に地元の人々に愛されるおすすめのお店のご紹介もさせて頂いております。また、ご予約の手配もさせていただきます。 </a:t>
            </a:r>
            <a:endParaRPr sz="17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600"/>
              <a:buFont typeface="Arial" panose="020B0604020202020204"/>
              <a:buNone/>
            </a:pPr>
            <a:endParaRPr sz="16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800"/>
              <a:buFont typeface="Arial" panose="020B0604020202020204"/>
              <a:buNone/>
            </a:pPr>
            <a:r>
              <a:rPr lang="ja-JP" sz="18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Q: 早めのチェックインはできますか？ </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1600"/>
              <a:buFont typeface="Arial" panose="020B0604020202020204"/>
              <a:buNone/>
            </a:pPr>
            <a:endParaRPr sz="16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700"/>
              <a:buFont typeface="Arial" panose="020B0604020202020204"/>
              <a:buNone/>
            </a:pPr>
            <a:r>
              <a:rPr lang="ja-JP" sz="17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a:t>
            </a:r>
            <a:r>
              <a:rPr lang="ja-JP" altLang="en-US" sz="17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チェックインは午後</a:t>
            </a:r>
            <a:r>
              <a:rPr lang="en-US" altLang="ja-JP" sz="17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3</a:t>
            </a:r>
            <a:r>
              <a:rPr lang="ja-JP" altLang="en-US" sz="17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時からとなっておりますが、お早めにご到着の場合、１２：００以降であればお部屋</a:t>
            </a:r>
            <a:r>
              <a:rPr lang="en-US" altLang="ja-JP" sz="17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a:t>
            </a:r>
            <a:r>
              <a:rPr lang="ja-JP" altLang="en-US" sz="17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清掃中</a:t>
            </a:r>
            <a:r>
              <a:rPr lang="en-US" altLang="ja-JP" sz="17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a:t>
            </a:r>
            <a:r>
              <a:rPr lang="ja-JP" altLang="en-US" sz="17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にてお荷物をお預かりいたします。</a:t>
            </a:r>
            <a:endParaRPr lang="en-US" altLang="ja-JP" sz="17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700"/>
              <a:buFont typeface="Arial" panose="020B0604020202020204"/>
              <a:buNone/>
            </a:pPr>
            <a:r>
              <a:rPr lang="ja-JP" altLang="en-US" sz="1700">
                <a:solidFill>
                  <a:srgbClr val="846862"/>
                </a:solidFill>
                <a:latin typeface="Montserrat" panose="00000500000000000000"/>
                <a:ea typeface="Montserrat" panose="00000500000000000000"/>
                <a:cs typeface="Montserrat" panose="00000500000000000000"/>
                <a:sym typeface="Montserrat" panose="00000500000000000000"/>
              </a:rPr>
              <a:t>　</a:t>
            </a:r>
            <a:r>
              <a:rPr lang="ja-JP" altLang="en-US" sz="17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事前にお知らせくださいませ。</a:t>
            </a:r>
            <a:endParaRPr lang="en-US" altLang="ja-JP" sz="17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700"/>
              <a:buFont typeface="Arial" panose="020B0604020202020204"/>
              <a:buNone/>
            </a:pPr>
            <a:endParaRPr sz="17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lvl="2">
              <a:buSzPts val="1700"/>
            </a:pPr>
            <a:r>
              <a:rPr lang="ja-JP" altLang="en-US" sz="1700">
                <a:solidFill>
                  <a:srgbClr val="846862"/>
                </a:solidFill>
                <a:latin typeface="Montserrat" panose="00000500000000000000"/>
                <a:ea typeface="Montserrat" panose="00000500000000000000"/>
                <a:cs typeface="Montserrat" panose="00000500000000000000"/>
                <a:sym typeface="Montserrat" panose="00000500000000000000"/>
              </a:rPr>
              <a:t>　状況によっては</a:t>
            </a:r>
            <a:r>
              <a:rPr lang="ja-JP" sz="17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お預かりできない場合がございます</a:t>
            </a:r>
            <a:r>
              <a:rPr lang="ja-JP" altLang="en-US" sz="17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ので、必ず</a:t>
            </a:r>
            <a:r>
              <a:rPr lang="ja-JP" sz="17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事前に確認のご連絡をいただきますようお願い申し上げます。</a:t>
            </a:r>
            <a:endParaRPr lang="en-US" altLang="ja-JP" sz="17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lvl="2">
              <a:buSzPts val="1700"/>
            </a:pPr>
            <a:r>
              <a:rPr lang="ja-JP" altLang="en-US" sz="1700">
                <a:solidFill>
                  <a:srgbClr val="846862"/>
                </a:solidFill>
                <a:highlight>
                  <a:schemeClr val="lt1"/>
                </a:highlight>
                <a:latin typeface="Montserrat" panose="00000500000000000000"/>
                <a:ea typeface="Montserrat" panose="00000500000000000000"/>
                <a:cs typeface="Montserrat" panose="00000500000000000000"/>
                <a:sym typeface="Montserrat" panose="00000500000000000000"/>
              </a:rPr>
              <a:t>　</a:t>
            </a:r>
            <a:r>
              <a:rPr lang="ja-JP" sz="1700" b="0" i="0" u="none" strike="noStrike" cap="none">
                <a:solidFill>
                  <a:srgbClr val="846862"/>
                </a:solidFill>
                <a:highlight>
                  <a:schemeClr val="lt1"/>
                </a:highlight>
                <a:latin typeface="Montserrat" panose="00000500000000000000"/>
                <a:ea typeface="Montserrat" panose="00000500000000000000"/>
                <a:cs typeface="Montserrat" panose="00000500000000000000"/>
                <a:sym typeface="Montserrat" panose="00000500000000000000"/>
              </a:rPr>
              <a:t>ホテルから徒歩圏内にあるコインロッカーは烏丸御池駅内です。</a:t>
            </a:r>
            <a:endParaRPr sz="1700" b="0" i="0" u="none" strike="noStrike" cap="none">
              <a:solidFill>
                <a:srgbClr val="846862"/>
              </a:solidFill>
              <a:highlight>
                <a:schemeClr val="lt1"/>
              </a:highlight>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600"/>
              <a:buFont typeface="Arial" panose="020B0604020202020204"/>
              <a:buNone/>
            </a:pPr>
            <a:endParaRPr sz="1600" b="0" i="0" u="none" strike="noStrike" cap="none">
              <a:solidFill>
                <a:srgbClr val="846862"/>
              </a:solidFill>
              <a:highlight>
                <a:schemeClr val="lt1"/>
              </a:highlight>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800"/>
              <a:buFont typeface="Arial" panose="020B0604020202020204"/>
              <a:buNone/>
            </a:pPr>
            <a:r>
              <a:rPr lang="ja-JP" sz="1800" b="1" i="0" u="none" strike="noStrike" cap="none">
                <a:solidFill>
                  <a:srgbClr val="846862"/>
                </a:solidFill>
                <a:highlight>
                  <a:schemeClr val="lt1"/>
                </a:highlight>
                <a:latin typeface="Montserrat" panose="00000500000000000000"/>
                <a:ea typeface="Montserrat" panose="00000500000000000000"/>
                <a:cs typeface="Montserrat" panose="00000500000000000000"/>
                <a:sym typeface="Montserrat" panose="00000500000000000000"/>
              </a:rPr>
              <a:t>　Q: レイトチェックアウトはできますか？</a:t>
            </a:r>
            <a:endParaRPr sz="1800" b="1" i="0" u="none" strike="noStrike" cap="none">
              <a:solidFill>
                <a:srgbClr val="846862"/>
              </a:solidFill>
              <a:highlight>
                <a:schemeClr val="lt1"/>
              </a:highlight>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600"/>
              <a:buFont typeface="Arial" panose="020B0604020202020204"/>
              <a:buNone/>
            </a:pPr>
            <a:endParaRPr sz="1600" b="0" i="0" u="none" strike="noStrike" cap="none">
              <a:solidFill>
                <a:srgbClr val="846862"/>
              </a:solidFill>
              <a:highlight>
                <a:schemeClr val="lt1"/>
              </a:highlight>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700"/>
              <a:buFont typeface="Arial" panose="020B0604020202020204"/>
              <a:buNone/>
            </a:pPr>
            <a:r>
              <a:rPr lang="ja-JP" sz="1700" b="0" i="0" u="none" strike="noStrike" cap="none">
                <a:solidFill>
                  <a:srgbClr val="846862"/>
                </a:solidFill>
                <a:highlight>
                  <a:schemeClr val="lt1"/>
                </a:highlight>
                <a:latin typeface="Montserrat" panose="00000500000000000000"/>
                <a:ea typeface="Montserrat" panose="00000500000000000000"/>
                <a:cs typeface="Montserrat" panose="00000500000000000000"/>
                <a:sym typeface="Montserrat" panose="00000500000000000000"/>
              </a:rPr>
              <a:t>　</a:t>
            </a:r>
            <a:r>
              <a:rPr lang="ja-JP" altLang="en-US" sz="1700">
                <a:solidFill>
                  <a:srgbClr val="846862"/>
                </a:solidFill>
                <a:highlight>
                  <a:schemeClr val="lt1"/>
                </a:highlight>
                <a:latin typeface="Montserrat" panose="00000500000000000000"/>
                <a:ea typeface="Montserrat" panose="00000500000000000000"/>
                <a:cs typeface="Montserrat" panose="00000500000000000000"/>
                <a:sym typeface="Montserrat" panose="00000500000000000000"/>
              </a:rPr>
              <a:t>大変申し訳ございませんが、次のお客様の滞在準備の為、午前１１時より客室清掃を行うためレイトチェックアウトが出来ません。</a:t>
            </a:r>
          </a:p>
          <a:p>
            <a:pPr marL="0" marR="0" lvl="0" indent="0" algn="l" rtl="0">
              <a:lnSpc>
                <a:spcPct val="100000"/>
              </a:lnSpc>
              <a:spcBef>
                <a:spcPts val="0"/>
              </a:spcBef>
              <a:spcAft>
                <a:spcPts val="0"/>
              </a:spcAft>
              <a:buClr>
                <a:srgbClr val="000000"/>
              </a:buClr>
              <a:buSzPts val="1700"/>
              <a:buFont typeface="Arial" panose="020B0604020202020204"/>
              <a:buNone/>
            </a:pPr>
            <a:r>
              <a:rPr lang="ja-JP" altLang="en-US" sz="1700">
                <a:solidFill>
                  <a:srgbClr val="846862"/>
                </a:solidFill>
                <a:highlight>
                  <a:schemeClr val="lt1"/>
                </a:highlight>
                <a:latin typeface="Montserrat" panose="00000500000000000000"/>
                <a:ea typeface="Montserrat" panose="00000500000000000000"/>
                <a:cs typeface="Montserrat" panose="00000500000000000000"/>
                <a:sym typeface="Montserrat" panose="00000500000000000000"/>
              </a:rPr>
              <a:t>　当館お客様用ロッカーに空きがございましたらお荷物をお預けいただくことができます。お荷物のお預けをご希望の方は、チェックイン時におたずねくださいませ。</a:t>
            </a:r>
            <a:endParaRPr lang="en-US" altLang="ja-JP" sz="1700">
              <a:solidFill>
                <a:srgbClr val="846862"/>
              </a:solidFill>
              <a:highlight>
                <a:schemeClr val="lt1"/>
              </a:highlight>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700"/>
              <a:buFont typeface="Arial" panose="020B0604020202020204"/>
              <a:buNone/>
            </a:pPr>
            <a:r>
              <a:rPr lang="ja-JP" altLang="en-US" sz="1700">
                <a:solidFill>
                  <a:srgbClr val="846862"/>
                </a:solidFill>
                <a:highlight>
                  <a:schemeClr val="lt1"/>
                </a:highlight>
                <a:latin typeface="Montserrat" panose="00000500000000000000"/>
                <a:ea typeface="Montserrat" panose="00000500000000000000"/>
                <a:cs typeface="Montserrat" panose="00000500000000000000"/>
                <a:sym typeface="Montserrat" panose="00000500000000000000"/>
              </a:rPr>
              <a:t>　また、お荷物のお引取りは、チェックアウト日と同日にお願い致します。</a:t>
            </a:r>
          </a:p>
          <a:p>
            <a:pPr marL="0" marR="0" lvl="0" indent="0" algn="l" rtl="0">
              <a:lnSpc>
                <a:spcPct val="100000"/>
              </a:lnSpc>
              <a:spcBef>
                <a:spcPts val="0"/>
              </a:spcBef>
              <a:spcAft>
                <a:spcPts val="0"/>
              </a:spcAft>
              <a:buClr>
                <a:srgbClr val="000000"/>
              </a:buClr>
              <a:buSzPts val="1700"/>
              <a:buFont typeface="Arial" panose="020B0604020202020204"/>
              <a:buNone/>
            </a:pPr>
            <a:r>
              <a:rPr lang="ja-JP" altLang="en-US" sz="1700">
                <a:solidFill>
                  <a:srgbClr val="846862"/>
                </a:solidFill>
                <a:highlight>
                  <a:schemeClr val="lt1"/>
                </a:highlight>
                <a:latin typeface="Montserrat" panose="00000500000000000000"/>
                <a:ea typeface="Montserrat" panose="00000500000000000000"/>
                <a:cs typeface="Montserrat" panose="00000500000000000000"/>
                <a:sym typeface="Montserrat" panose="00000500000000000000"/>
              </a:rPr>
              <a:t>　保管場所に限りがある関係上、すべての荷物をお預いただけない場合がございます。ホテルから徒歩圏内にあるコインロッカーは地下鉄烏丸御池駅内です</a:t>
            </a:r>
          </a:p>
          <a:p>
            <a:pPr marL="0" marR="0" lvl="0" indent="0" algn="l" rtl="0">
              <a:lnSpc>
                <a:spcPct val="100000"/>
              </a:lnSpc>
              <a:spcBef>
                <a:spcPts val="0"/>
              </a:spcBef>
              <a:spcAft>
                <a:spcPts val="0"/>
              </a:spcAft>
              <a:buClr>
                <a:srgbClr val="000000"/>
              </a:buClr>
              <a:buSzPts val="1700"/>
              <a:buFont typeface="Arial" panose="020B0604020202020204"/>
              <a:buNone/>
            </a:pPr>
            <a:r>
              <a:rPr lang="ja-JP" sz="16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a:t>
            </a:r>
            <a:endParaRPr sz="1600" b="0" i="0" u="none" strike="noStrike" cap="none">
              <a:solidFill>
                <a:srgbClr val="846862"/>
              </a:solidFill>
              <a:latin typeface="Montserrat" panose="00000500000000000000"/>
              <a:ea typeface="Montserrat" panose="00000500000000000000"/>
              <a:cs typeface="Montserrat" panose="00000500000000000000"/>
            </a:endParaRPr>
          </a:p>
          <a:p>
            <a:pPr marL="0" marR="0" lvl="0" indent="0" algn="l" rtl="0">
              <a:lnSpc>
                <a:spcPct val="100000"/>
              </a:lnSpc>
              <a:spcBef>
                <a:spcPts val="0"/>
              </a:spcBef>
              <a:spcAft>
                <a:spcPts val="0"/>
              </a:spcAft>
              <a:buClr>
                <a:srgbClr val="000000"/>
              </a:buClr>
              <a:buSzPts val="1800"/>
              <a:buFont typeface="Arial" panose="020B0604020202020204"/>
              <a:buNone/>
            </a:pPr>
            <a:r>
              <a:rPr lang="ja-JP" sz="18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Q.</a:t>
            </a:r>
            <a:r>
              <a:rPr lang="ja-JP" sz="18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a:t>
            </a:r>
            <a:r>
              <a:rPr lang="ja-JP" sz="18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ホテルおすすめの観光スポットはどこですか？</a:t>
            </a:r>
            <a:endParaRPr sz="18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600"/>
              <a:buFont typeface="Arial" panose="020B0604020202020204"/>
              <a:buNone/>
            </a:pPr>
            <a:endParaRPr sz="16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742950" marR="0" lvl="1" indent="-285750" algn="l" rtl="0">
              <a:lnSpc>
                <a:spcPct val="100000"/>
              </a:lnSpc>
              <a:spcBef>
                <a:spcPts val="0"/>
              </a:spcBef>
              <a:spcAft>
                <a:spcPts val="0"/>
              </a:spcAft>
              <a:buClr>
                <a:srgbClr val="846862"/>
              </a:buClr>
              <a:buSzPts val="1600"/>
              <a:buFont typeface="Arial" panose="020B0604020202020204"/>
              <a:buChar char="•"/>
            </a:pPr>
            <a:r>
              <a:rPr lang="ja-JP" sz="16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二条城</a:t>
            </a:r>
            <a:endParaRPr sz="16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742950" marR="0" lvl="1" indent="-285750" algn="l" rtl="0">
              <a:lnSpc>
                <a:spcPct val="100000"/>
              </a:lnSpc>
              <a:spcBef>
                <a:spcPts val="0"/>
              </a:spcBef>
              <a:spcAft>
                <a:spcPts val="0"/>
              </a:spcAft>
              <a:buClr>
                <a:srgbClr val="846862"/>
              </a:buClr>
              <a:buSzPts val="1600"/>
              <a:buFont typeface="Arial" panose="020B0604020202020204"/>
              <a:buChar char="•"/>
            </a:pPr>
            <a:r>
              <a:rPr lang="ja-JP" sz="16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錦市場</a:t>
            </a:r>
            <a:endParaRPr sz="16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742950" marR="0" lvl="1" indent="-285750" algn="l" rtl="0">
              <a:lnSpc>
                <a:spcPct val="100000"/>
              </a:lnSpc>
              <a:spcBef>
                <a:spcPts val="0"/>
              </a:spcBef>
              <a:spcAft>
                <a:spcPts val="0"/>
              </a:spcAft>
              <a:buClr>
                <a:srgbClr val="846862"/>
              </a:buClr>
              <a:buSzPts val="1600"/>
              <a:buFont typeface="Arial" panose="020B0604020202020204"/>
              <a:buChar char="•"/>
            </a:pPr>
            <a:r>
              <a:rPr lang="ja-JP" sz="16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祇園</a:t>
            </a:r>
            <a:endParaRPr sz="16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742950" marR="0" lvl="1" indent="-285750" algn="l" rtl="0">
              <a:lnSpc>
                <a:spcPct val="100000"/>
              </a:lnSpc>
              <a:spcBef>
                <a:spcPts val="0"/>
              </a:spcBef>
              <a:spcAft>
                <a:spcPts val="0"/>
              </a:spcAft>
              <a:buClr>
                <a:srgbClr val="846862"/>
              </a:buClr>
              <a:buSzPts val="1600"/>
              <a:buFont typeface="Arial" panose="020B0604020202020204"/>
              <a:buChar char="•"/>
            </a:pPr>
            <a:r>
              <a:rPr lang="ja-JP" sz="16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先斗町小路</a:t>
            </a:r>
            <a:endParaRPr sz="16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742950" marR="0" lvl="1" indent="-285750" algn="l" rtl="0">
              <a:lnSpc>
                <a:spcPct val="100000"/>
              </a:lnSpc>
              <a:spcBef>
                <a:spcPts val="0"/>
              </a:spcBef>
              <a:spcAft>
                <a:spcPts val="0"/>
              </a:spcAft>
              <a:buClr>
                <a:srgbClr val="846862"/>
              </a:buClr>
              <a:buSzPts val="1600"/>
              <a:buFont typeface="Arial" panose="020B0604020202020204"/>
              <a:buChar char="•"/>
            </a:pPr>
            <a:r>
              <a:rPr lang="ja-JP" sz="16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清水寺</a:t>
            </a:r>
            <a:endParaRPr sz="16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742950" marR="0" lvl="1" indent="-285750" algn="l" rtl="0">
              <a:lnSpc>
                <a:spcPct val="100000"/>
              </a:lnSpc>
              <a:spcBef>
                <a:spcPts val="0"/>
              </a:spcBef>
              <a:spcAft>
                <a:spcPts val="0"/>
              </a:spcAft>
              <a:buClr>
                <a:srgbClr val="846862"/>
              </a:buClr>
              <a:buSzPts val="1600"/>
              <a:buFont typeface="Arial" panose="020B0604020202020204"/>
              <a:buChar char="•"/>
            </a:pPr>
            <a:r>
              <a:rPr lang="ja-JP" sz="16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嵐山</a:t>
            </a:r>
            <a:endParaRPr sz="16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742950" marR="0" lvl="1" indent="-285750" algn="l" rtl="0">
              <a:lnSpc>
                <a:spcPct val="100000"/>
              </a:lnSpc>
              <a:spcBef>
                <a:spcPts val="0"/>
              </a:spcBef>
              <a:spcAft>
                <a:spcPts val="0"/>
              </a:spcAft>
              <a:buClr>
                <a:srgbClr val="846862"/>
              </a:buClr>
              <a:buSzPts val="1600"/>
              <a:buFont typeface="Arial" panose="020B0604020202020204"/>
              <a:buChar char="•"/>
            </a:pPr>
            <a:r>
              <a:rPr lang="ja-JP" sz="16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伏見稲荷大社</a:t>
            </a:r>
            <a:endParaRPr sz="16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742950" marR="0" lvl="1" indent="-285750" algn="l" rtl="0">
              <a:lnSpc>
                <a:spcPct val="100000"/>
              </a:lnSpc>
              <a:spcBef>
                <a:spcPts val="0"/>
              </a:spcBef>
              <a:spcAft>
                <a:spcPts val="0"/>
              </a:spcAft>
              <a:buClr>
                <a:srgbClr val="846862"/>
              </a:buClr>
              <a:buSzPts val="1600"/>
              <a:buFont typeface="Arial" panose="020B0604020202020204"/>
              <a:buChar char="•"/>
            </a:pPr>
            <a:r>
              <a:rPr lang="ja-JP" sz="16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金閣寺</a:t>
            </a:r>
            <a:endParaRPr sz="16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742950" marR="0" lvl="1" indent="-285750" algn="l" rtl="0">
              <a:lnSpc>
                <a:spcPct val="100000"/>
              </a:lnSpc>
              <a:spcBef>
                <a:spcPts val="0"/>
              </a:spcBef>
              <a:spcAft>
                <a:spcPts val="0"/>
              </a:spcAft>
              <a:buClr>
                <a:srgbClr val="846862"/>
              </a:buClr>
              <a:buSzPts val="1600"/>
              <a:buFont typeface="Arial" panose="020B0604020202020204"/>
              <a:buChar char="•"/>
            </a:pPr>
            <a:r>
              <a:rPr lang="ja-JP" sz="16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銀閣寺</a:t>
            </a:r>
            <a:endParaRPr sz="16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742950" marR="0" lvl="1" indent="-285750" algn="l" rtl="0">
              <a:lnSpc>
                <a:spcPct val="100000"/>
              </a:lnSpc>
              <a:spcBef>
                <a:spcPts val="0"/>
              </a:spcBef>
              <a:spcAft>
                <a:spcPts val="0"/>
              </a:spcAft>
              <a:buClr>
                <a:srgbClr val="846862"/>
              </a:buClr>
              <a:buSzPts val="1600"/>
              <a:buFont typeface="Arial" panose="020B0604020202020204"/>
              <a:buChar char="•"/>
            </a:pPr>
            <a:r>
              <a:rPr lang="ja-JP" sz="16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八坂神社</a:t>
            </a:r>
            <a:endParaRPr sz="17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700"/>
              <a:buFont typeface="Arial" panose="020B0604020202020204"/>
              <a:buNone/>
            </a:pPr>
            <a:r>
              <a:rPr lang="ja-JP" sz="17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a:t>
            </a:r>
            <a:r>
              <a:rPr lang="ja-JP" altLang="en-US" sz="17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その他</a:t>
            </a:r>
            <a:r>
              <a:rPr lang="ja-JP" sz="17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ユニークな</a:t>
            </a:r>
            <a:r>
              <a:rPr lang="ja-JP" altLang="en-US" sz="17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体験や</a:t>
            </a:r>
            <a:r>
              <a:rPr lang="ja-JP" altLang="en-US" sz="1700">
                <a:solidFill>
                  <a:srgbClr val="846862"/>
                </a:solidFill>
                <a:latin typeface="Montserrat" panose="00000500000000000000"/>
                <a:ea typeface="Montserrat" panose="00000500000000000000"/>
                <a:cs typeface="Montserrat" panose="00000500000000000000"/>
                <a:sym typeface="Montserrat" panose="00000500000000000000"/>
              </a:rPr>
              <a:t>観光地のお勧めもございます。事前に情報お知りになりたい方は</a:t>
            </a:r>
            <a:r>
              <a:rPr lang="en-US" altLang="ja-JP" sz="1700">
                <a:solidFill>
                  <a:srgbClr val="846862"/>
                </a:solidFill>
                <a:latin typeface="Montserrat" panose="00000500000000000000"/>
                <a:ea typeface="Montserrat" panose="00000500000000000000"/>
                <a:cs typeface="Montserrat" panose="00000500000000000000"/>
                <a:sym typeface="Montserrat" panose="00000500000000000000"/>
              </a:rPr>
              <a:t>E</a:t>
            </a:r>
            <a:r>
              <a:rPr lang="ja-JP" altLang="en-US" sz="1700">
                <a:solidFill>
                  <a:srgbClr val="846862"/>
                </a:solidFill>
                <a:latin typeface="Montserrat" panose="00000500000000000000"/>
                <a:ea typeface="Montserrat" panose="00000500000000000000"/>
                <a:cs typeface="Montserrat" panose="00000500000000000000"/>
                <a:sym typeface="Montserrat" panose="00000500000000000000"/>
              </a:rPr>
              <a:t>メール</a:t>
            </a:r>
            <a:r>
              <a:rPr lang="en-US" altLang="ja-JP" sz="1700">
                <a:solidFill>
                  <a:srgbClr val="846862"/>
                </a:solidFill>
                <a:latin typeface="Montserrat" panose="00000500000000000000"/>
                <a:ea typeface="Montserrat" panose="00000500000000000000"/>
                <a:cs typeface="Montserrat" panose="00000500000000000000"/>
                <a:sym typeface="Montserrat" panose="00000500000000000000"/>
              </a:rPr>
              <a:t>(</a:t>
            </a:r>
            <a:r>
              <a:rPr lang="en-US" altLang="ja-JP" sz="1700">
                <a:solidFill>
                  <a:srgbClr val="846862"/>
                </a:solidFill>
                <a:latin typeface="Montserrat" panose="00000500000000000000"/>
                <a:ea typeface="Montserrat" panose="00000500000000000000"/>
                <a:cs typeface="Montserrat" panose="00000500000000000000"/>
                <a:sym typeface="Montserrat" panose="00000500000000000000"/>
                <a:hlinkClick r:id="rId3"/>
              </a:rPr>
              <a:t>reservation@kyotomahiyas.com</a:t>
            </a:r>
            <a:r>
              <a:rPr lang="en-US" altLang="ja-JP" sz="1700">
                <a:solidFill>
                  <a:srgbClr val="846862"/>
                </a:solidFill>
                <a:latin typeface="Montserrat" panose="00000500000000000000"/>
                <a:ea typeface="Montserrat" panose="00000500000000000000"/>
                <a:cs typeface="Montserrat" panose="00000500000000000000"/>
                <a:sym typeface="Montserrat" panose="00000500000000000000"/>
              </a:rPr>
              <a:t> )</a:t>
            </a:r>
            <a:r>
              <a:rPr lang="ja-JP" altLang="en-US" sz="1700">
                <a:solidFill>
                  <a:srgbClr val="846862"/>
                </a:solidFill>
                <a:latin typeface="Montserrat" panose="00000500000000000000"/>
                <a:ea typeface="Montserrat" panose="00000500000000000000"/>
                <a:cs typeface="Montserrat" panose="00000500000000000000"/>
                <a:sym typeface="Montserrat" panose="00000500000000000000"/>
              </a:rPr>
              <a:t>にてお問合せくださいませ。</a:t>
            </a:r>
            <a:endParaRPr sz="17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p:txBody>
      </p:sp>
      <p:sp>
        <p:nvSpPr>
          <p:cNvPr id="216" name="Google Shape;216;p10"/>
          <p:cNvSpPr/>
          <p:nvPr/>
        </p:nvSpPr>
        <p:spPr>
          <a:xfrm>
            <a:off x="12246180" y="9867900"/>
            <a:ext cx="5019675" cy="800100"/>
          </a:xfrm>
          <a:prstGeom prst="rect">
            <a:avLst/>
          </a:pr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7" name="Google Shape;217;p10"/>
          <p:cNvSpPr/>
          <p:nvPr/>
        </p:nvSpPr>
        <p:spPr>
          <a:xfrm>
            <a:off x="12246180" y="-495300"/>
            <a:ext cx="5019675" cy="914400"/>
          </a:xfrm>
          <a:prstGeom prst="rect">
            <a:avLst/>
          </a:pr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1"/>
          <p:cNvSpPr txBox="1"/>
          <p:nvPr/>
        </p:nvSpPr>
        <p:spPr>
          <a:xfrm>
            <a:off x="225890" y="589917"/>
            <a:ext cx="17824851" cy="10589502"/>
          </a:xfrm>
          <a:prstGeom prst="rect">
            <a:avLst/>
          </a:prstGeom>
          <a:noFill/>
          <a:ln>
            <a:noFill/>
          </a:ln>
        </p:spPr>
        <p:txBody>
          <a:bodyPr spcFirstLastPara="1" wrap="square" lIns="0" tIns="0" rIns="0" bIns="0" anchor="t" anchorCtr="0">
            <a:spAutoFit/>
          </a:bodyPr>
          <a:lstStyle/>
          <a:p>
            <a:pPr marL="0" marR="0" lvl="0" indent="0" algn="l" rtl="0">
              <a:lnSpc>
                <a:spcPct val="142000"/>
              </a:lnSpc>
              <a:spcBef>
                <a:spcPts val="0"/>
              </a:spcBef>
              <a:spcAft>
                <a:spcPts val="0"/>
              </a:spcAft>
              <a:buClr>
                <a:srgbClr val="000000"/>
              </a:buClr>
              <a:buSzPts val="2400"/>
              <a:buFont typeface="Arial" panose="020B0604020202020204"/>
              <a:buNone/>
            </a:pPr>
            <a:endParaRPr lang="ja-JP" altLang="en-US" sz="2400" b="1" i="0" u="none" strike="noStrike" cap="none" dirty="0">
              <a:solidFill>
                <a:srgbClr val="846862"/>
              </a:solidFill>
              <a:latin typeface="Montserrat" panose="00000500000000000000"/>
              <a:ea typeface="Montserrat" panose="00000500000000000000"/>
              <a:cs typeface="Montserrat" panose="00000500000000000000"/>
            </a:endParaRPr>
          </a:p>
          <a:p>
            <a:pPr marL="0" marR="0" lvl="0" indent="0" algn="l" rtl="0">
              <a:lnSpc>
                <a:spcPct val="100000"/>
              </a:lnSpc>
              <a:spcBef>
                <a:spcPts val="0"/>
              </a:spcBef>
              <a:spcAft>
                <a:spcPts val="0"/>
              </a:spcAft>
              <a:buClr>
                <a:srgbClr val="000000"/>
              </a:buClr>
              <a:buSzPts val="1800"/>
              <a:buFont typeface="Arial" panose="020B0604020202020204"/>
              <a:buNone/>
            </a:pPr>
            <a:endParaRPr lang="ja-JP" altLang="en-US" sz="18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a:p>
            <a:pPr>
              <a:buSzPts val="1800"/>
            </a:pPr>
            <a:r>
              <a:rPr lang="ja-JP" sz="18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　Q. レストラン予約をしてもらえますか？</a:t>
            </a:r>
            <a:endParaRPr sz="1800" b="1" i="0" u="none" strike="noStrike" cap="none" dirty="0">
              <a:solidFill>
                <a:srgbClr val="846862"/>
              </a:solidFill>
              <a:latin typeface="Montserrat" panose="00000500000000000000"/>
              <a:ea typeface="Montserrat" panose="00000500000000000000"/>
              <a:cs typeface="Montserrat" panose="00000500000000000000"/>
            </a:endParaRPr>
          </a:p>
          <a:p>
            <a:pPr marL="0" marR="0" lvl="0" indent="0" algn="l" rtl="0">
              <a:lnSpc>
                <a:spcPct val="100000"/>
              </a:lnSpc>
              <a:spcBef>
                <a:spcPts val="0"/>
              </a:spcBef>
              <a:spcAft>
                <a:spcPts val="0"/>
              </a:spcAft>
              <a:buClr>
                <a:srgbClr val="000000"/>
              </a:buClr>
              <a:buSzPts val="1700"/>
              <a:buFont typeface="Arial" panose="020B0604020202020204"/>
              <a:buNone/>
            </a:pPr>
            <a:r>
              <a:rPr lang="ja-JP" sz="17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　</a:t>
            </a:r>
            <a:endParaRPr sz="17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700"/>
              <a:buFont typeface="Arial" panose="020B0604020202020204"/>
              <a:buNone/>
            </a:pPr>
            <a:r>
              <a:rPr lang="ja-JP" sz="17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　</a:t>
            </a:r>
            <a:r>
              <a:rPr lang="ja-JP"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はい、ご予約いたします。　ご希望のレストラン名、ご予約人数、お時間をお知らせください。　お時間に関しては、少なくとも第二希望までお知らせ頂けると幸いです。</a:t>
            </a:r>
            <a:endParaRPr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700"/>
              <a:buFont typeface="Arial" panose="020B0604020202020204"/>
              <a:buNone/>
            </a:pPr>
            <a:endParaRPr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800"/>
              <a:buFont typeface="Arial" panose="020B0604020202020204"/>
              <a:buNone/>
            </a:pPr>
            <a:r>
              <a:rPr lang="ja-JP" sz="18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　Q. ホテルで朝食は食べれますか？　時間は？</a:t>
            </a:r>
            <a:endParaRPr sz="18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700"/>
              <a:buFont typeface="Arial" panose="020B0604020202020204"/>
              <a:buNone/>
            </a:pPr>
            <a:endParaRPr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a:buSzPts val="1700"/>
            </a:pPr>
            <a:r>
              <a:rPr lang="ja-JP"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　はい、ご用意がございますが、</a:t>
            </a:r>
            <a:r>
              <a:rPr lang="ja-JP" sz="1700" dirty="0">
                <a:solidFill>
                  <a:srgbClr val="846862"/>
                </a:solidFill>
                <a:latin typeface="Montserrat" panose="00000500000000000000"/>
                <a:ea typeface="Montserrat" panose="00000500000000000000"/>
                <a:cs typeface="Montserrat" panose="00000500000000000000"/>
                <a:sym typeface="Montserrat" panose="00000500000000000000"/>
              </a:rPr>
              <a:t>5</a:t>
            </a:r>
            <a:r>
              <a:rPr lang="ja-JP" altLang="en-US" sz="1700" dirty="0">
                <a:solidFill>
                  <a:srgbClr val="846862"/>
                </a:solidFill>
                <a:latin typeface="Montserrat" panose="00000500000000000000"/>
                <a:ea typeface="Montserrat" panose="00000500000000000000"/>
                <a:cs typeface="Montserrat" panose="00000500000000000000"/>
                <a:sym typeface="Montserrat" panose="00000500000000000000"/>
              </a:rPr>
              <a:t>日前</a:t>
            </a:r>
            <a:r>
              <a:rPr lang="ja-JP" sz="1700" dirty="0">
                <a:solidFill>
                  <a:srgbClr val="846862"/>
                </a:solidFill>
                <a:latin typeface="Montserrat" panose="00000500000000000000"/>
                <a:ea typeface="Montserrat" panose="00000500000000000000"/>
                <a:cs typeface="Montserrat" panose="00000500000000000000"/>
                <a:sym typeface="Montserrat" panose="00000500000000000000"/>
              </a:rPr>
              <a:t>までにメールにて</a:t>
            </a:r>
            <a:r>
              <a:rPr lang="ja-JP" altLang="en-US" sz="1700" dirty="0">
                <a:solidFill>
                  <a:srgbClr val="846862"/>
                </a:solidFill>
                <a:latin typeface="Montserrat" panose="00000500000000000000"/>
                <a:ea typeface="Montserrat" panose="00000500000000000000"/>
                <a:cs typeface="Montserrat" panose="00000500000000000000"/>
                <a:sym typeface="Montserrat" panose="00000500000000000000"/>
              </a:rPr>
              <a:t>ご</a:t>
            </a:r>
            <a:r>
              <a:rPr lang="ja-JP"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連絡をお願いいたします。</a:t>
            </a:r>
            <a:r>
              <a:rPr lang="ja-JP" sz="1700" dirty="0">
                <a:solidFill>
                  <a:srgbClr val="846862"/>
                </a:solidFill>
                <a:latin typeface="Montserrat" panose="00000500000000000000"/>
                <a:ea typeface="Montserrat" panose="00000500000000000000"/>
                <a:sym typeface="Montserrat" panose="00000500000000000000"/>
              </a:rPr>
              <a:t> </a:t>
            </a:r>
            <a:r>
              <a:rPr lang="en-US" altLang="ja-JP" sz="1700" dirty="0">
                <a:solidFill>
                  <a:srgbClr val="52584D"/>
                </a:solidFill>
                <a:ea typeface="Montserrat" panose="00000500000000000000"/>
                <a:sym typeface="Montserrat" panose="00000500000000000000"/>
                <a:hlinkClick r:id="rId3"/>
              </a:rPr>
              <a:t>reservation@kyotomachiyas.com</a:t>
            </a:r>
            <a:endParaRPr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700"/>
              <a:buFont typeface="Arial" panose="020B0604020202020204"/>
              <a:buNone/>
            </a:pPr>
            <a:r>
              <a:rPr lang="ja-JP"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　ご朝食のお届け</a:t>
            </a:r>
            <a:r>
              <a:rPr lang="ja-JP" altLang="en-US" sz="1700" dirty="0">
                <a:solidFill>
                  <a:srgbClr val="846862"/>
                </a:solidFill>
                <a:latin typeface="Montserrat" panose="00000500000000000000"/>
                <a:ea typeface="Montserrat" panose="00000500000000000000"/>
                <a:cs typeface="Montserrat" panose="00000500000000000000"/>
                <a:sym typeface="Montserrat" panose="00000500000000000000"/>
              </a:rPr>
              <a:t>時刻</a:t>
            </a:r>
            <a:r>
              <a:rPr lang="ja-JP"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は</a:t>
            </a:r>
            <a:r>
              <a:rPr lang="ja-JP" altLang="en-US" sz="1700" dirty="0">
                <a:solidFill>
                  <a:srgbClr val="846862"/>
                </a:solidFill>
                <a:latin typeface="Montserrat" panose="00000500000000000000"/>
                <a:ea typeface="Montserrat" panose="00000500000000000000"/>
                <a:cs typeface="Montserrat" panose="00000500000000000000"/>
                <a:sym typeface="Montserrat" panose="00000500000000000000"/>
              </a:rPr>
              <a:t>、</a:t>
            </a:r>
            <a:r>
              <a:rPr lang="en-US" altLang="ja-JP" sz="1700" dirty="0">
                <a:solidFill>
                  <a:srgbClr val="846862"/>
                </a:solidFill>
                <a:latin typeface="Montserrat" panose="00000500000000000000"/>
                <a:ea typeface="Montserrat" panose="00000500000000000000"/>
                <a:cs typeface="Montserrat" panose="00000500000000000000"/>
                <a:sym typeface="Montserrat" panose="00000500000000000000"/>
              </a:rPr>
              <a:t>8:00</a:t>
            </a:r>
            <a:r>
              <a:rPr lang="ja-JP" altLang="en-US" sz="1700" dirty="0">
                <a:solidFill>
                  <a:srgbClr val="846862"/>
                </a:solidFill>
                <a:latin typeface="Montserrat" panose="00000500000000000000"/>
                <a:ea typeface="Montserrat" panose="00000500000000000000"/>
                <a:cs typeface="Montserrat" panose="00000500000000000000"/>
                <a:sym typeface="Montserrat" panose="00000500000000000000"/>
              </a:rPr>
              <a:t>～</a:t>
            </a:r>
            <a:r>
              <a:rPr lang="en-US" altLang="ja-JP" sz="1700" dirty="0">
                <a:solidFill>
                  <a:srgbClr val="846862"/>
                </a:solidFill>
                <a:latin typeface="Montserrat" panose="00000500000000000000"/>
                <a:ea typeface="Montserrat" panose="00000500000000000000"/>
                <a:cs typeface="Montserrat" panose="00000500000000000000"/>
                <a:sym typeface="Montserrat" panose="00000500000000000000"/>
              </a:rPr>
              <a:t>8:30</a:t>
            </a:r>
            <a:r>
              <a:rPr lang="ja-JP"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です。　朝食メニュー（例）は、どうぞ「１</a:t>
            </a:r>
            <a:r>
              <a:rPr lang="ja-JP" altLang="en-US"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４</a:t>
            </a:r>
            <a:r>
              <a:rPr lang="ja-JP"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ページ」をご覧ください。</a:t>
            </a:r>
            <a:endParaRPr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700"/>
              <a:buFont typeface="Arial" panose="020B0604020202020204"/>
              <a:buNone/>
            </a:pPr>
            <a:endParaRPr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700"/>
              <a:buFont typeface="Arial" panose="020B0604020202020204"/>
              <a:buNone/>
            </a:pPr>
            <a:r>
              <a:rPr lang="ja-JP" sz="17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　</a:t>
            </a:r>
            <a:r>
              <a:rPr lang="ja-JP" sz="18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Q. ホテルで夕食は食べれますか？　時間は？</a:t>
            </a:r>
            <a:endParaRPr sz="18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700"/>
              <a:buFont typeface="Arial" panose="020B0604020202020204"/>
              <a:buNone/>
            </a:pPr>
            <a:endParaRPr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a:buSzPts val="1700"/>
            </a:pPr>
            <a:r>
              <a:rPr lang="ja-JP"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　はい、ご用意がございますが、</a:t>
            </a:r>
            <a:r>
              <a:rPr lang="en-US" altLang="ja-JP" sz="1700" dirty="0">
                <a:solidFill>
                  <a:srgbClr val="846862"/>
                </a:solidFill>
                <a:latin typeface="Montserrat" panose="00000500000000000000"/>
                <a:ea typeface="Montserrat" panose="00000500000000000000"/>
                <a:cs typeface="Montserrat" panose="00000500000000000000"/>
                <a:sym typeface="Montserrat" panose="00000500000000000000"/>
              </a:rPr>
              <a:t>5</a:t>
            </a:r>
            <a:r>
              <a:rPr lang="ja-JP"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日</a:t>
            </a:r>
            <a:r>
              <a:rPr lang="ja-JP" sz="1700" dirty="0">
                <a:solidFill>
                  <a:srgbClr val="846862"/>
                </a:solidFill>
                <a:latin typeface="Montserrat" panose="00000500000000000000"/>
                <a:ea typeface="Montserrat" panose="00000500000000000000"/>
                <a:cs typeface="Montserrat" panose="00000500000000000000"/>
                <a:sym typeface="Montserrat" panose="00000500000000000000"/>
              </a:rPr>
              <a:t>前</a:t>
            </a:r>
            <a:r>
              <a:rPr lang="ja-JP"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までに</a:t>
            </a:r>
            <a:r>
              <a:rPr lang="ja-JP" altLang="en-US" sz="1700" dirty="0">
                <a:solidFill>
                  <a:srgbClr val="846862"/>
                </a:solidFill>
                <a:latin typeface="Montserrat" panose="00000500000000000000"/>
                <a:ea typeface="Montserrat" panose="00000500000000000000"/>
                <a:cs typeface="Montserrat" panose="00000500000000000000"/>
                <a:sym typeface="Montserrat" panose="00000500000000000000"/>
              </a:rPr>
              <a:t>メールにて</a:t>
            </a:r>
            <a:r>
              <a:rPr lang="ja-JP" sz="1700" dirty="0">
                <a:solidFill>
                  <a:srgbClr val="846862"/>
                </a:solidFill>
                <a:latin typeface="Montserrat" panose="00000500000000000000"/>
                <a:ea typeface="Montserrat" panose="00000500000000000000"/>
                <a:cs typeface="Montserrat" panose="00000500000000000000"/>
                <a:sym typeface="Montserrat" panose="00000500000000000000"/>
              </a:rPr>
              <a:t>ご</a:t>
            </a:r>
            <a:r>
              <a:rPr lang="ja-JP"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連絡をお願いいたします。</a:t>
            </a:r>
            <a:r>
              <a:rPr lang="ja-JP" sz="1700" dirty="0">
                <a:solidFill>
                  <a:srgbClr val="846862"/>
                </a:solidFill>
                <a:latin typeface="Montserrat" panose="00000500000000000000"/>
                <a:ea typeface="Montserrat" panose="00000500000000000000"/>
                <a:sym typeface="Montserrat" panose="00000500000000000000"/>
              </a:rPr>
              <a:t> </a:t>
            </a:r>
            <a:r>
              <a:rPr lang="ja-JP" altLang="en-US" sz="1700" dirty="0">
                <a:solidFill>
                  <a:srgbClr val="846862"/>
                </a:solidFill>
                <a:latin typeface="Montserrat" panose="00000500000000000000"/>
                <a:ea typeface="Montserrat" panose="00000500000000000000"/>
                <a:sym typeface="Montserrat" panose="00000500000000000000"/>
              </a:rPr>
              <a:t> </a:t>
            </a:r>
            <a:r>
              <a:rPr lang="en-US" altLang="ja-JP" sz="1700" dirty="0">
                <a:solidFill>
                  <a:srgbClr val="52584D"/>
                </a:solidFill>
                <a:ea typeface="Montserrat" panose="00000500000000000000"/>
                <a:sym typeface="Montserrat" panose="00000500000000000000"/>
                <a:hlinkClick r:id="rId3"/>
              </a:rPr>
              <a:t>reservation@kyotomachiyas.com</a:t>
            </a:r>
            <a:endParaRPr lang="ja-JP" altLang="en-US" sz="1700" dirty="0">
              <a:solidFill>
                <a:srgbClr val="846862"/>
              </a:solidFill>
              <a:latin typeface="Montserrat" panose="00000500000000000000"/>
              <a:ea typeface="Montserrat" panose="00000500000000000000"/>
            </a:endParaRPr>
          </a:p>
          <a:p>
            <a:pPr marL="0" marR="0" lvl="0" indent="0" algn="l" rtl="0">
              <a:lnSpc>
                <a:spcPct val="100000"/>
              </a:lnSpc>
              <a:spcBef>
                <a:spcPts val="0"/>
              </a:spcBef>
              <a:spcAft>
                <a:spcPts val="0"/>
              </a:spcAft>
              <a:buClr>
                <a:srgbClr val="000000"/>
              </a:buClr>
              <a:buSzPts val="1700"/>
              <a:buFont typeface="Arial" panose="020B0604020202020204"/>
              <a:buNone/>
            </a:pPr>
            <a:r>
              <a:rPr lang="ja-JP"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　夕食メニュー（例）は、どうぞ「１</a:t>
            </a:r>
            <a:r>
              <a:rPr lang="ja-JP" altLang="en-US"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４</a:t>
            </a:r>
            <a:r>
              <a:rPr lang="ja-JP"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ページ」をご覧ください。</a:t>
            </a:r>
            <a:endParaRPr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700"/>
              <a:buFont typeface="Arial" panose="020B0604020202020204"/>
              <a:buNone/>
            </a:pPr>
            <a:r>
              <a:rPr lang="ja-JP"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  </a:t>
            </a:r>
            <a:endParaRPr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800"/>
              <a:buFont typeface="Arial" panose="020B0604020202020204"/>
              <a:buNone/>
            </a:pPr>
            <a:r>
              <a:rPr lang="ja-JP" sz="18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　Q. 滞在中、どれくらいの頻度で客室清掃をしますか？</a:t>
            </a:r>
            <a:endParaRPr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700"/>
              <a:buFont typeface="Arial" panose="020B0604020202020204"/>
              <a:buNone/>
            </a:pPr>
            <a:endParaRPr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700"/>
              <a:buFont typeface="Arial" panose="020B0604020202020204"/>
              <a:buNone/>
            </a:pPr>
            <a:r>
              <a:rPr lang="ja-JP"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　</a:t>
            </a:r>
            <a:r>
              <a:rPr lang="ja-JP" altLang="en-US" sz="1700" dirty="0">
                <a:solidFill>
                  <a:srgbClr val="846862"/>
                </a:solidFill>
                <a:latin typeface="Montserrat" panose="00000500000000000000"/>
                <a:ea typeface="Montserrat" panose="00000500000000000000"/>
                <a:cs typeface="Montserrat" panose="00000500000000000000"/>
                <a:sym typeface="Montserrat" panose="00000500000000000000"/>
              </a:rPr>
              <a:t>連泊の場合</a:t>
            </a:r>
            <a:r>
              <a:rPr lang="en-US" altLang="ja-JP" sz="1700" dirty="0">
                <a:solidFill>
                  <a:srgbClr val="846862"/>
                </a:solidFill>
                <a:latin typeface="Montserrat" panose="00000500000000000000"/>
                <a:ea typeface="Montserrat" panose="00000500000000000000"/>
                <a:cs typeface="Montserrat" panose="00000500000000000000"/>
                <a:sym typeface="Montserrat" panose="00000500000000000000"/>
              </a:rPr>
              <a:t>2</a:t>
            </a:r>
            <a:r>
              <a:rPr lang="ja-JP" altLang="en-US" sz="1700" dirty="0">
                <a:solidFill>
                  <a:srgbClr val="846862"/>
                </a:solidFill>
                <a:latin typeface="Montserrat" panose="00000500000000000000"/>
                <a:ea typeface="Montserrat" panose="00000500000000000000"/>
                <a:cs typeface="Montserrat" panose="00000500000000000000"/>
                <a:sym typeface="Montserrat" panose="00000500000000000000"/>
              </a:rPr>
              <a:t>日に</a:t>
            </a:r>
            <a:r>
              <a:rPr lang="en-US" altLang="ja-JP" sz="1700" dirty="0">
                <a:solidFill>
                  <a:srgbClr val="846862"/>
                </a:solidFill>
                <a:latin typeface="Montserrat" panose="00000500000000000000"/>
                <a:ea typeface="Montserrat" panose="00000500000000000000"/>
                <a:cs typeface="Montserrat" panose="00000500000000000000"/>
                <a:sym typeface="Montserrat" panose="00000500000000000000"/>
              </a:rPr>
              <a:t>1</a:t>
            </a:r>
            <a:r>
              <a:rPr lang="ja-JP" altLang="en-US" sz="1700" dirty="0">
                <a:solidFill>
                  <a:srgbClr val="846862"/>
                </a:solidFill>
                <a:latin typeface="Montserrat" panose="00000500000000000000"/>
                <a:ea typeface="Montserrat" panose="00000500000000000000"/>
                <a:cs typeface="Montserrat" panose="00000500000000000000"/>
                <a:sym typeface="Montserrat" panose="00000500000000000000"/>
              </a:rPr>
              <a:t>度</a:t>
            </a:r>
            <a:r>
              <a:rPr lang="en-US" altLang="ja-JP" sz="1700" dirty="0">
                <a:solidFill>
                  <a:srgbClr val="846862"/>
                </a:solidFill>
                <a:latin typeface="Montserrat" panose="00000500000000000000"/>
                <a:ea typeface="Montserrat" panose="00000500000000000000"/>
                <a:cs typeface="Montserrat" panose="00000500000000000000"/>
                <a:sym typeface="Montserrat" panose="00000500000000000000"/>
              </a:rPr>
              <a:t>(2</a:t>
            </a:r>
            <a:r>
              <a:rPr lang="ja-JP" altLang="en-US" sz="1700" dirty="0">
                <a:solidFill>
                  <a:srgbClr val="846862"/>
                </a:solidFill>
                <a:latin typeface="Montserrat" panose="00000500000000000000"/>
                <a:ea typeface="Montserrat" panose="00000500000000000000"/>
                <a:cs typeface="Montserrat" panose="00000500000000000000"/>
                <a:sym typeface="Montserrat" panose="00000500000000000000"/>
              </a:rPr>
              <a:t>泊後より</a:t>
            </a:r>
            <a:r>
              <a:rPr lang="en-US" altLang="ja-JP" sz="1700" dirty="0">
                <a:solidFill>
                  <a:srgbClr val="846862"/>
                </a:solidFill>
                <a:latin typeface="Montserrat" panose="00000500000000000000"/>
                <a:ea typeface="Montserrat" panose="00000500000000000000"/>
                <a:cs typeface="Montserrat" panose="00000500000000000000"/>
                <a:sym typeface="Montserrat" panose="00000500000000000000"/>
              </a:rPr>
              <a:t>)</a:t>
            </a:r>
            <a:r>
              <a:rPr lang="ja-JP" altLang="en-US" sz="1700" dirty="0">
                <a:solidFill>
                  <a:srgbClr val="846862"/>
                </a:solidFill>
                <a:latin typeface="Montserrat" panose="00000500000000000000"/>
                <a:ea typeface="Montserrat" panose="00000500000000000000"/>
                <a:cs typeface="Montserrat" panose="00000500000000000000"/>
                <a:sym typeface="Montserrat" panose="00000500000000000000"/>
              </a:rPr>
              <a:t>客室の簡易清掃に入らせていただきます。</a:t>
            </a:r>
            <a:endParaRPr lang="en-US" altLang="ja-JP"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700"/>
              <a:buFont typeface="Arial" panose="020B0604020202020204"/>
              <a:buNone/>
            </a:pPr>
            <a:endParaRPr sz="14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1800"/>
              <a:buFont typeface="Arial" panose="020B0604020202020204"/>
              <a:buNone/>
            </a:pPr>
            <a:r>
              <a:rPr lang="ja-JP" sz="18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　Q. ホテルフロントは２４時間ですか？</a:t>
            </a:r>
            <a:endParaRPr sz="18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700"/>
              <a:buFont typeface="Arial" panose="020B0604020202020204"/>
              <a:buNone/>
            </a:pPr>
            <a:r>
              <a:rPr lang="ja-JP"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　いいえ、２４時間ではございません。　午前８時～午後６時までを基本としています。　何かご用意がございましたら、スタッフが徒歩10分圏内に在住しておりますので</a:t>
            </a:r>
            <a:endParaRPr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700"/>
              <a:buFont typeface="Arial" panose="020B0604020202020204"/>
              <a:buNone/>
            </a:pPr>
            <a:r>
              <a:rPr lang="ja-JP"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　いつでも、なんでも、ご遠慮なさらずにお困りの際や、ご要望ございましたらご連絡をお願いします。</a:t>
            </a:r>
            <a:endParaRPr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a:buSzPts val="1700"/>
            </a:pPr>
            <a:r>
              <a:rPr lang="ja-JP"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　その際、</a:t>
            </a:r>
            <a:r>
              <a:rPr lang="ja-JP" sz="1700" dirty="0">
                <a:solidFill>
                  <a:srgbClr val="846862"/>
                </a:solidFill>
                <a:latin typeface="Montserrat" panose="00000500000000000000"/>
                <a:ea typeface="Montserrat" panose="00000500000000000000"/>
                <a:sym typeface="Montserrat" panose="00000500000000000000"/>
              </a:rPr>
              <a:t>メール　</a:t>
            </a:r>
            <a:r>
              <a:rPr lang="ja-JP" sz="1700" dirty="0">
                <a:solidFill>
                  <a:srgbClr val="52584D"/>
                </a:solidFill>
                <a:ea typeface="Montserrat" panose="00000500000000000000"/>
                <a:sym typeface="Montserrat" panose="00000500000000000000"/>
                <a:hlinkClick r:id="rId3"/>
              </a:rPr>
              <a:t>reservation@kyotomachiyas.com</a:t>
            </a:r>
            <a:r>
              <a:rPr lang="ja-JP" sz="1700" dirty="0">
                <a:solidFill>
                  <a:srgbClr val="52584D"/>
                </a:solidFill>
                <a:ea typeface="Montserrat" panose="00000500000000000000"/>
                <a:sym typeface="Montserrat" panose="00000500000000000000"/>
              </a:rPr>
              <a:t>や</a:t>
            </a:r>
            <a:r>
              <a:rPr lang="ja-JP" altLang="en-US" sz="1700" dirty="0">
                <a:solidFill>
                  <a:srgbClr val="846862"/>
                </a:solidFill>
                <a:ea typeface="Montserrat" panose="00000500000000000000"/>
                <a:sym typeface="Montserrat" panose="00000500000000000000"/>
              </a:rPr>
              <a:t>携帯／</a:t>
            </a:r>
            <a:r>
              <a:rPr lang="en-US" altLang="ja-JP" sz="1700" dirty="0">
                <a:solidFill>
                  <a:srgbClr val="846862"/>
                </a:solidFill>
                <a:ea typeface="Montserrat" panose="00000500000000000000"/>
                <a:sym typeface="Montserrat" panose="00000500000000000000"/>
              </a:rPr>
              <a:t>LINE</a:t>
            </a:r>
            <a:r>
              <a:rPr lang="ja-JP" altLang="en-US" sz="1700" dirty="0">
                <a:solidFill>
                  <a:srgbClr val="846862"/>
                </a:solidFill>
                <a:ea typeface="Montserrat" panose="00000500000000000000"/>
                <a:sym typeface="Montserrat" panose="00000500000000000000"/>
              </a:rPr>
              <a:t>／ＷｈａｔｓＡｐｐ、</a:t>
            </a:r>
            <a:r>
              <a:rPr lang="ja-JP"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共有スペース内</a:t>
            </a:r>
            <a:r>
              <a:rPr lang="ja-JP" altLang="en-US" sz="1700" dirty="0">
                <a:solidFill>
                  <a:srgbClr val="846862"/>
                </a:solidFill>
                <a:latin typeface="Montserrat" panose="00000500000000000000"/>
                <a:ea typeface="Montserrat" panose="00000500000000000000"/>
                <a:cs typeface="Montserrat" panose="00000500000000000000"/>
                <a:sym typeface="Montserrat" panose="00000500000000000000"/>
              </a:rPr>
              <a:t>の</a:t>
            </a:r>
            <a:r>
              <a:rPr lang="ja-JP"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壁にかけられている電話</a:t>
            </a:r>
            <a:r>
              <a:rPr lang="ja-JP" altLang="en-US" sz="1700" dirty="0">
                <a:solidFill>
                  <a:srgbClr val="846862"/>
                </a:solidFill>
                <a:latin typeface="Montserrat" panose="00000500000000000000"/>
                <a:ea typeface="Montserrat" panose="00000500000000000000"/>
                <a:cs typeface="Montserrat" panose="00000500000000000000"/>
                <a:sym typeface="Montserrat" panose="00000500000000000000"/>
              </a:rPr>
              <a:t>で</a:t>
            </a:r>
            <a:r>
              <a:rPr lang="ja-JP" altLang="en-US" sz="1700" dirty="0">
                <a:solidFill>
                  <a:srgbClr val="846862"/>
                </a:solidFill>
                <a:ea typeface="Montserrat" panose="00000500000000000000"/>
                <a:sym typeface="Montserrat" panose="00000500000000000000"/>
              </a:rPr>
              <a:t>「短縮ワンタッチボタン」</a:t>
            </a:r>
            <a:r>
              <a:rPr lang="en-US" altLang="ja-JP" sz="1700" dirty="0">
                <a:solidFill>
                  <a:srgbClr val="846862"/>
                </a:solidFill>
                <a:ea typeface="Montserrat" panose="00000500000000000000"/>
                <a:sym typeface="Montserrat" panose="00000500000000000000"/>
              </a:rPr>
              <a:t>[</a:t>
            </a:r>
            <a:r>
              <a:rPr lang="ja-JP" altLang="en-US" sz="1700" dirty="0">
                <a:solidFill>
                  <a:srgbClr val="846862"/>
                </a:solidFill>
                <a:ea typeface="Montserrat" panose="00000500000000000000"/>
                <a:sym typeface="Montserrat" panose="00000500000000000000"/>
              </a:rPr>
              <a:t>ＶＩＰ</a:t>
            </a:r>
            <a:r>
              <a:rPr lang="en-US" altLang="ja-JP" sz="1700" dirty="0">
                <a:solidFill>
                  <a:srgbClr val="846862"/>
                </a:solidFill>
                <a:ea typeface="Montserrat" panose="00000500000000000000"/>
                <a:sym typeface="Montserrat" panose="00000500000000000000"/>
              </a:rPr>
              <a:t>]</a:t>
            </a:r>
            <a:r>
              <a:rPr lang="ja-JP" altLang="en-US" sz="1700" dirty="0">
                <a:solidFill>
                  <a:srgbClr val="846862"/>
                </a:solidFill>
                <a:ea typeface="Montserrat" panose="00000500000000000000"/>
                <a:sym typeface="Montserrat" panose="00000500000000000000"/>
              </a:rPr>
              <a:t>ボタン</a:t>
            </a:r>
            <a:r>
              <a:rPr lang="ja-JP"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にて</a:t>
            </a:r>
            <a:endParaRPr lang="ja-JP" altLang="en-US" sz="1700" dirty="0">
              <a:solidFill>
                <a:srgbClr val="846862"/>
              </a:solidFill>
              <a:latin typeface="Montserrat" panose="00000500000000000000"/>
              <a:ea typeface="Montserrat" panose="00000500000000000000"/>
              <a:cs typeface="Montserrat" panose="00000500000000000000"/>
            </a:endParaRPr>
          </a:p>
          <a:p>
            <a:pPr>
              <a:buSzPts val="1700"/>
            </a:pPr>
            <a:r>
              <a:rPr lang="ja-JP" altLang="en-US" sz="1700" dirty="0">
                <a:solidFill>
                  <a:srgbClr val="846862"/>
                </a:solidFill>
                <a:latin typeface="Montserrat" panose="00000500000000000000"/>
                <a:ea typeface="Montserrat" panose="00000500000000000000"/>
                <a:cs typeface="Montserrat" panose="00000500000000000000"/>
                <a:sym typeface="Montserrat" panose="00000500000000000000"/>
              </a:rPr>
              <a:t>　</a:t>
            </a:r>
            <a:r>
              <a:rPr lang="ja-JP"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ご連絡くださいませ。（</a:t>
            </a:r>
            <a:r>
              <a:rPr lang="en-US" altLang="ja-JP" sz="1700" dirty="0">
                <a:solidFill>
                  <a:srgbClr val="846862"/>
                </a:solidFill>
                <a:latin typeface="Montserrat" panose="00000500000000000000"/>
                <a:ea typeface="Montserrat" panose="00000500000000000000"/>
                <a:cs typeface="Montserrat" panose="00000500000000000000"/>
                <a:sym typeface="Montserrat" panose="00000500000000000000"/>
              </a:rPr>
              <a:t>※</a:t>
            </a:r>
            <a:r>
              <a:rPr lang="ja-JP" altLang="en-US" sz="1700" dirty="0">
                <a:solidFill>
                  <a:srgbClr val="846862"/>
                </a:solidFill>
                <a:latin typeface="Montserrat" panose="00000500000000000000"/>
                <a:ea typeface="Montserrat" panose="00000500000000000000"/>
                <a:cs typeface="Montserrat" panose="00000500000000000000"/>
                <a:sym typeface="Montserrat" panose="00000500000000000000"/>
              </a:rPr>
              <a:t>万一</a:t>
            </a:r>
            <a:r>
              <a:rPr lang="ja-JP" sz="1700" dirty="0">
                <a:solidFill>
                  <a:srgbClr val="846862"/>
                </a:solidFill>
                <a:latin typeface="Montserrat" panose="00000500000000000000"/>
                <a:ea typeface="Montserrat" panose="00000500000000000000"/>
                <a:cs typeface="Montserrat" panose="00000500000000000000"/>
                <a:sym typeface="Montserrat" panose="00000500000000000000"/>
              </a:rPr>
              <a:t>つながらない場合</a:t>
            </a:r>
            <a:r>
              <a:rPr lang="ja-JP" altLang="en-US" sz="1700" dirty="0">
                <a:solidFill>
                  <a:srgbClr val="846862"/>
                </a:solidFill>
                <a:latin typeface="Montserrat" panose="00000500000000000000"/>
                <a:ea typeface="Montserrat" panose="00000500000000000000"/>
                <a:cs typeface="Montserrat" panose="00000500000000000000"/>
                <a:sym typeface="Montserrat" panose="00000500000000000000"/>
              </a:rPr>
              <a:t>は</a:t>
            </a:r>
            <a:r>
              <a:rPr lang="en-US" altLang="ja-JP" sz="1700" dirty="0">
                <a:solidFill>
                  <a:srgbClr val="846862"/>
                </a:solidFill>
                <a:latin typeface="Montserrat" panose="00000500000000000000"/>
                <a:ea typeface="Montserrat" panose="00000500000000000000"/>
                <a:sym typeface="Montserrat" panose="00000500000000000000"/>
              </a:rPr>
              <a:t>075-755-6064</a:t>
            </a:r>
            <a:r>
              <a:rPr lang="ja-JP" altLang="en-US" sz="1700" dirty="0">
                <a:solidFill>
                  <a:srgbClr val="846862"/>
                </a:solidFill>
                <a:latin typeface="Montserrat" panose="00000500000000000000"/>
                <a:ea typeface="Montserrat" panose="00000500000000000000"/>
                <a:cs typeface="Montserrat" panose="00000500000000000000"/>
                <a:sym typeface="Montserrat" panose="00000500000000000000"/>
              </a:rPr>
              <a:t>）</a:t>
            </a:r>
            <a:endParaRPr sz="1700" b="0" i="0" u="none" strike="noStrike" cap="none" dirty="0">
              <a:solidFill>
                <a:srgbClr val="846862"/>
              </a:solidFill>
              <a:latin typeface="Montserrat" panose="00000500000000000000"/>
              <a:ea typeface="Montserrat" panose="00000500000000000000"/>
              <a:cs typeface="Montserrat" panose="00000500000000000000"/>
            </a:endParaRPr>
          </a:p>
          <a:p>
            <a:pPr marL="0" marR="0" lvl="0" indent="0" algn="l" rtl="0">
              <a:lnSpc>
                <a:spcPct val="100000"/>
              </a:lnSpc>
              <a:spcBef>
                <a:spcPts val="0"/>
              </a:spcBef>
              <a:spcAft>
                <a:spcPts val="0"/>
              </a:spcAft>
              <a:buClr>
                <a:srgbClr val="000000"/>
              </a:buClr>
              <a:buSzPts val="1700"/>
              <a:buFont typeface="Arial" panose="020B0604020202020204"/>
              <a:buNone/>
            </a:pPr>
            <a:r>
              <a:rPr lang="ja-JP"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  </a:t>
            </a:r>
            <a:endParaRPr sz="14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1800"/>
              <a:buFont typeface="Arial" panose="020B0604020202020204"/>
              <a:buNone/>
            </a:pPr>
            <a:r>
              <a:rPr lang="ja-JP" sz="18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　Q. エアポートシャトルバスを利用してホテルまで行けますか？</a:t>
            </a:r>
            <a:endParaRPr sz="18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700"/>
              <a:buFont typeface="Arial" panose="020B0604020202020204"/>
              <a:buNone/>
            </a:pPr>
            <a:endParaRPr sz="17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700"/>
              <a:buFont typeface="Arial" panose="020B0604020202020204"/>
              <a:buNone/>
            </a:pPr>
            <a:r>
              <a:rPr lang="ja-JP" sz="17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　</a:t>
            </a:r>
            <a:r>
              <a:rPr lang="ja-JP" sz="170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はい、関西国際空港／伊丹</a:t>
            </a:r>
            <a:r>
              <a:rPr lang="ja-JP" sz="1700" i="0" u="none" strike="noStrike" cap="none" dirty="0">
                <a:solidFill>
                  <a:srgbClr val="846862"/>
                </a:solidFill>
                <a:latin typeface="Mongolian Baiti" panose="03000500000000000000" pitchFamily="66" charset="0"/>
                <a:ea typeface="Montserrat" panose="00000500000000000000"/>
                <a:cs typeface="Mongolian Baiti" panose="03000500000000000000" pitchFamily="66" charset="0"/>
                <a:sym typeface="Montserrat" panose="00000500000000000000"/>
              </a:rPr>
              <a:t>空港発エアポートシャトルバスをご利用いただけます。</a:t>
            </a:r>
            <a:endParaRPr sz="1700" i="0" u="none" strike="noStrike" cap="none" dirty="0">
              <a:solidFill>
                <a:srgbClr val="846862"/>
              </a:solidFill>
              <a:latin typeface="Mongolian Baiti" panose="03000500000000000000" pitchFamily="66" charset="0"/>
              <a:ea typeface="Montserrat" panose="00000500000000000000"/>
              <a:cs typeface="Mongolian Baiti" panose="03000500000000000000" pitchFamily="66" charset="0"/>
              <a:sym typeface="Montserrat" panose="00000500000000000000"/>
            </a:endParaRPr>
          </a:p>
          <a:p>
            <a:pPr>
              <a:buSzPts val="1700"/>
            </a:pPr>
            <a:r>
              <a:rPr lang="ja-JP" sz="1700" i="0" u="none" strike="noStrike" cap="none" dirty="0">
                <a:solidFill>
                  <a:srgbClr val="846862"/>
                </a:solidFill>
                <a:latin typeface="Mongolian Baiti" panose="03000500000000000000" pitchFamily="66" charset="0"/>
                <a:ea typeface="Montserrat" panose="00000500000000000000"/>
                <a:cs typeface="Mongolian Baiti" panose="03000500000000000000" pitchFamily="66" charset="0"/>
                <a:sym typeface="Montserrat" panose="00000500000000000000"/>
              </a:rPr>
              <a:t>　全てのバスが京都駅に停まります。　関西</a:t>
            </a:r>
            <a:r>
              <a:rPr lang="ja-JP" altLang="en-US" sz="1700" dirty="0">
                <a:solidFill>
                  <a:srgbClr val="846862"/>
                </a:solidFill>
                <a:latin typeface="Mongolian Baiti" panose="03000500000000000000" pitchFamily="66" charset="0"/>
                <a:ea typeface="Montserrat" panose="00000500000000000000"/>
                <a:cs typeface="Mongolian Baiti" panose="03000500000000000000" pitchFamily="66" charset="0"/>
                <a:sym typeface="Montserrat" panose="00000500000000000000"/>
              </a:rPr>
              <a:t>国際空港発のバスの中で本数は限られますが、烏丸御池駅に停車するバスもございます。</a:t>
            </a:r>
            <a:endParaRPr lang="en-US" altLang="ja-JP" sz="1700" dirty="0">
              <a:solidFill>
                <a:srgbClr val="846862"/>
              </a:solidFill>
              <a:latin typeface="Mongolian Baiti" panose="03000500000000000000" pitchFamily="66" charset="0"/>
              <a:ea typeface="Montserrat" panose="00000500000000000000"/>
              <a:cs typeface="Mongolian Baiti" panose="03000500000000000000" pitchFamily="66" charset="0"/>
              <a:sym typeface="Montserrat" panose="00000500000000000000"/>
            </a:endParaRPr>
          </a:p>
          <a:p>
            <a:pPr>
              <a:buSzPts val="1700"/>
            </a:pPr>
            <a:r>
              <a:rPr lang="ja-JP" altLang="en-US" sz="1700" dirty="0">
                <a:solidFill>
                  <a:srgbClr val="846862"/>
                </a:solidFill>
                <a:latin typeface="Mongolian Baiti" panose="03000500000000000000" pitchFamily="66" charset="0"/>
                <a:ea typeface="Montserrat" panose="00000500000000000000"/>
                <a:cs typeface="Mongolian Baiti" panose="03000500000000000000" pitchFamily="66" charset="0"/>
                <a:sym typeface="Montserrat" panose="00000500000000000000"/>
              </a:rPr>
              <a:t>　最新のバスタイムテーブルはこちらです（</a:t>
            </a:r>
            <a:r>
              <a:rPr lang="en-US" altLang="ja-JP" sz="1700" dirty="0">
                <a:solidFill>
                  <a:srgbClr val="846862"/>
                </a:solidFill>
                <a:latin typeface="Mongolian Baiti" panose="03000500000000000000" pitchFamily="66" charset="0"/>
                <a:cs typeface="Mongolian Baiti" panose="03000500000000000000" pitchFamily="66" charset="0"/>
                <a:sym typeface="Montserrat" panose="00000500000000000000"/>
                <a:hlinkClick r:id="rId4"/>
              </a:rPr>
              <a:t>https://www.okkbus.co.jp</a:t>
            </a:r>
            <a:r>
              <a:rPr lang="en-US" altLang="ja-JP" sz="1700" dirty="0">
                <a:solidFill>
                  <a:srgbClr val="846862"/>
                </a:solidFill>
                <a:latin typeface="Mongolian Baiti" panose="03000500000000000000" pitchFamily="66" charset="0"/>
                <a:cs typeface="Mongolian Baiti" panose="03000500000000000000" pitchFamily="66" charset="0"/>
                <a:sym typeface="Montserrat" panose="00000500000000000000"/>
              </a:rPr>
              <a:t> /</a:t>
            </a:r>
            <a:r>
              <a:rPr lang="ja-JP" altLang="en-US" sz="1700" dirty="0">
                <a:solidFill>
                  <a:srgbClr val="846862"/>
                </a:solidFill>
                <a:latin typeface="Mongolian Baiti" panose="03000500000000000000" pitchFamily="66" charset="0"/>
                <a:cs typeface="Mongolian Baiti" panose="03000500000000000000" pitchFamily="66" charset="0"/>
                <a:sym typeface="Montserrat" panose="00000500000000000000"/>
              </a:rPr>
              <a:t> </a:t>
            </a:r>
            <a:r>
              <a:rPr lang="ja-JP" altLang="en-US" sz="1700" dirty="0">
                <a:solidFill>
                  <a:srgbClr val="52584D"/>
                </a:solidFill>
                <a:sym typeface="Montserrat" panose="00000500000000000000"/>
              </a:rPr>
              <a:t>）</a:t>
            </a:r>
            <a:endParaRPr lang="en-US" altLang="ja-JP" sz="1700" dirty="0">
              <a:solidFill>
                <a:srgbClr val="52584D"/>
              </a:solidFill>
              <a:sym typeface="Montserrat" panose="00000500000000000000"/>
            </a:endParaRPr>
          </a:p>
          <a:p>
            <a:pPr>
              <a:buSzPts val="1700"/>
            </a:pPr>
            <a:endParaRPr sz="1700" dirty="0">
              <a:solidFill>
                <a:srgbClr val="846862"/>
              </a:solidFill>
              <a:latin typeface="Montserrat" panose="00000500000000000000"/>
            </a:endParaRPr>
          </a:p>
          <a:p>
            <a:pPr marL="0" marR="0" lvl="0" indent="0" algn="l" rtl="0">
              <a:lnSpc>
                <a:spcPct val="100000"/>
              </a:lnSpc>
              <a:spcBef>
                <a:spcPts val="0"/>
              </a:spcBef>
              <a:spcAft>
                <a:spcPts val="0"/>
              </a:spcAft>
              <a:buClr>
                <a:srgbClr val="000000"/>
              </a:buClr>
              <a:buSzPts val="1800"/>
              <a:buFont typeface="Arial" panose="020B0604020202020204"/>
              <a:buNone/>
            </a:pPr>
            <a:endParaRPr sz="1800" i="0" u="none" strike="noStrike" cap="none" dirty="0">
              <a:solidFill>
                <a:schemeClr val="dk1"/>
              </a:solidFill>
              <a:latin typeface="Mongolian Baiti" panose="03000500000000000000" pitchFamily="66" charset="0"/>
              <a:ea typeface="Calibri" panose="020F0502020204030204"/>
              <a:cs typeface="Mongolian Baiti" panose="03000500000000000000" pitchFamily="66" charset="0"/>
              <a:sym typeface="Calibri" panose="020F0502020204030204"/>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24" name="Google Shape;224;p11"/>
          <p:cNvSpPr/>
          <p:nvPr/>
        </p:nvSpPr>
        <p:spPr>
          <a:xfrm>
            <a:off x="12246180" y="9867900"/>
            <a:ext cx="5019675" cy="800100"/>
          </a:xfrm>
          <a:prstGeom prst="rect">
            <a:avLst/>
          </a:pr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5" name="Google Shape;225;p11"/>
          <p:cNvSpPr/>
          <p:nvPr/>
        </p:nvSpPr>
        <p:spPr>
          <a:xfrm>
            <a:off x="12246180" y="-495300"/>
            <a:ext cx="5019675" cy="914400"/>
          </a:xfrm>
          <a:prstGeom prst="rect">
            <a:avLst/>
          </a:pr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12"/>
          <p:cNvPicPr preferRelativeResize="0"/>
          <p:nvPr/>
        </p:nvPicPr>
        <p:blipFill rotWithShape="1">
          <a:blip r:embed="rId3"/>
          <a:srcRect/>
          <a:stretch>
            <a:fillRect/>
          </a:stretch>
        </p:blipFill>
        <p:spPr>
          <a:xfrm>
            <a:off x="3648875" y="1728080"/>
            <a:ext cx="4282314" cy="3305510"/>
          </a:xfrm>
          <a:prstGeom prst="ellipse">
            <a:avLst/>
          </a:prstGeom>
          <a:noFill/>
          <a:ln w="63500" cap="rnd" cmpd="sng">
            <a:solidFill>
              <a:srgbClr val="333333"/>
            </a:solidFill>
            <a:prstDash val="solid"/>
            <a:round/>
            <a:headEnd type="none" w="sm" len="sm"/>
            <a:tailEnd type="none" w="sm" len="sm"/>
          </a:ln>
          <a:effectLst/>
        </p:spPr>
      </p:pic>
      <p:grpSp>
        <p:nvGrpSpPr>
          <p:cNvPr id="232" name="Google Shape;232;p12"/>
          <p:cNvGrpSpPr/>
          <p:nvPr/>
        </p:nvGrpSpPr>
        <p:grpSpPr>
          <a:xfrm>
            <a:off x="393917" y="383662"/>
            <a:ext cx="6352226" cy="3745719"/>
            <a:chOff x="-194521" y="-64850"/>
            <a:chExt cx="15671837" cy="1988279"/>
          </a:xfrm>
        </p:grpSpPr>
        <p:sp>
          <p:nvSpPr>
            <p:cNvPr id="233" name="Google Shape;233;p12"/>
            <p:cNvSpPr txBox="1"/>
            <p:nvPr/>
          </p:nvSpPr>
          <p:spPr>
            <a:xfrm>
              <a:off x="-194521" y="-64850"/>
              <a:ext cx="15410409" cy="1689267"/>
            </a:xfrm>
            <a:prstGeom prst="rect">
              <a:avLst/>
            </a:prstGeom>
            <a:noFill/>
            <a:ln>
              <a:noFill/>
            </a:ln>
          </p:spPr>
          <p:txBody>
            <a:bodyPr spcFirstLastPara="1" wrap="square" lIns="0" tIns="0" rIns="0" bIns="0" anchor="t" anchorCtr="0">
              <a:spAutoFit/>
            </a:bodyPr>
            <a:lstStyle/>
            <a:p>
              <a:pPr marL="0" marR="0" lvl="0" indent="0" rtl="0">
                <a:lnSpc>
                  <a:spcPct val="110000"/>
                </a:lnSpc>
                <a:spcBef>
                  <a:spcPts val="0"/>
                </a:spcBef>
                <a:spcAft>
                  <a:spcPts val="0"/>
                </a:spcAft>
                <a:buClr>
                  <a:srgbClr val="000000"/>
                </a:buClr>
                <a:buSzPts val="3600"/>
                <a:buFont typeface="Arial" panose="020B0604020202020204"/>
                <a:buNone/>
              </a:pPr>
              <a:r>
                <a:rPr lang="ja-JP" sz="44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ご朝食</a:t>
              </a:r>
              <a:endParaRPr lang="en-US" altLang="ja-JP" sz="44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rtl="0">
                <a:lnSpc>
                  <a:spcPct val="110000"/>
                </a:lnSpc>
                <a:spcBef>
                  <a:spcPts val="0"/>
                </a:spcBef>
                <a:spcAft>
                  <a:spcPts val="0"/>
                </a:spcAft>
                <a:buClr>
                  <a:srgbClr val="000000"/>
                </a:buClr>
                <a:buSzPts val="3600"/>
                <a:buFont typeface="Arial" panose="020B0604020202020204"/>
                <a:buNone/>
              </a:pPr>
              <a:r>
                <a:rPr lang="ja-JP" altLang="en-US" sz="32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お一人様 </a:t>
              </a:r>
              <a:r>
                <a:rPr lang="en-US" altLang="ja-JP" sz="3200" b="1" dirty="0">
                  <a:solidFill>
                    <a:srgbClr val="846862"/>
                  </a:solidFill>
                  <a:latin typeface="Montserrat" panose="00000500000000000000"/>
                  <a:ea typeface="Montserrat" panose="00000500000000000000"/>
                  <a:cs typeface="Montserrat" panose="00000500000000000000"/>
                  <a:sym typeface="Montserrat" panose="00000500000000000000"/>
                </a:rPr>
                <a:t>3</a:t>
              </a:r>
              <a:r>
                <a:rPr lang="en-US" altLang="ja-JP" sz="32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,000</a:t>
              </a:r>
              <a:r>
                <a:rPr lang="ja-JP" altLang="en-US" sz="32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円（税込）</a:t>
              </a:r>
              <a:endParaRPr lang="en-US" altLang="ja-JP" sz="32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rtl="0">
                <a:lnSpc>
                  <a:spcPct val="110000"/>
                </a:lnSpc>
                <a:spcBef>
                  <a:spcPts val="0"/>
                </a:spcBef>
                <a:spcAft>
                  <a:spcPts val="0"/>
                </a:spcAft>
                <a:buClr>
                  <a:srgbClr val="000000"/>
                </a:buClr>
                <a:buSzPts val="3600"/>
                <a:buFont typeface="Arial" panose="020B0604020202020204"/>
                <a:buNone/>
              </a:pPr>
              <a:endParaRPr lang="en-US" altLang="ja-JP" sz="32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rtl="0">
                <a:lnSpc>
                  <a:spcPct val="110000"/>
                </a:lnSpc>
                <a:spcBef>
                  <a:spcPts val="0"/>
                </a:spcBef>
                <a:spcAft>
                  <a:spcPts val="0"/>
                </a:spcAft>
                <a:buClr>
                  <a:srgbClr val="000000"/>
                </a:buClr>
                <a:buSzPts val="3600"/>
                <a:buFont typeface="Arial" panose="020B0604020202020204"/>
                <a:buNone/>
              </a:pPr>
              <a:endParaRPr sz="32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rtl="0">
                <a:lnSpc>
                  <a:spcPct val="220000"/>
                </a:lnSpc>
                <a:spcBef>
                  <a:spcPts val="0"/>
                </a:spcBef>
                <a:spcAft>
                  <a:spcPts val="0"/>
                </a:spcAft>
                <a:buClr>
                  <a:srgbClr val="000000"/>
                </a:buClr>
                <a:buSzPts val="1800"/>
                <a:buFont typeface="Arial" panose="020B0604020202020204"/>
                <a:buNone/>
              </a:pPr>
              <a:endParaRPr sz="24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p:txBody>
        </p:sp>
        <p:sp>
          <p:nvSpPr>
            <p:cNvPr id="234" name="Google Shape;234;p12"/>
            <p:cNvSpPr txBox="1"/>
            <p:nvPr/>
          </p:nvSpPr>
          <p:spPr>
            <a:xfrm>
              <a:off x="1" y="1134036"/>
              <a:ext cx="15477315" cy="789393"/>
            </a:xfrm>
            <a:prstGeom prst="rect">
              <a:avLst/>
            </a:prstGeom>
            <a:noFill/>
            <a:ln>
              <a:noFill/>
            </a:ln>
          </p:spPr>
          <p:txBody>
            <a:bodyPr spcFirstLastPara="1" wrap="square" lIns="0" tIns="0" rIns="0" bIns="0" anchor="t" anchorCtr="0">
              <a:spAutoFit/>
            </a:bodyPr>
            <a:lstStyle/>
            <a:p>
              <a:pPr marL="0" marR="0" lvl="0" indent="0" rtl="0">
                <a:lnSpc>
                  <a:spcPct val="128000"/>
                </a:lnSpc>
                <a:spcBef>
                  <a:spcPts val="0"/>
                </a:spcBef>
                <a:spcAft>
                  <a:spcPts val="0"/>
                </a:spcAft>
                <a:buClr>
                  <a:srgbClr val="000000"/>
                </a:buClr>
                <a:buSzPts val="2400"/>
                <a:buFont typeface="Arial" panose="020B0604020202020204"/>
                <a:buNone/>
              </a:pPr>
              <a:endParaRPr sz="32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rtl="0">
                <a:lnSpc>
                  <a:spcPct val="174000"/>
                </a:lnSpc>
                <a:spcBef>
                  <a:spcPts val="0"/>
                </a:spcBef>
                <a:spcAft>
                  <a:spcPts val="0"/>
                </a:spcAft>
                <a:buClr>
                  <a:srgbClr val="000000"/>
                </a:buClr>
                <a:buSzPts val="2400"/>
                <a:buFont typeface="Arial" panose="020B0604020202020204"/>
                <a:buNone/>
              </a:pPr>
              <a:endParaRPr sz="32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p:txBody>
        </p:sp>
      </p:grpSp>
      <p:sp>
        <p:nvSpPr>
          <p:cNvPr id="235" name="Google Shape;235;p12"/>
          <p:cNvSpPr/>
          <p:nvPr/>
        </p:nvSpPr>
        <p:spPr>
          <a:xfrm>
            <a:off x="12246180" y="9867900"/>
            <a:ext cx="5019675" cy="800100"/>
          </a:xfrm>
          <a:prstGeom prst="rect">
            <a:avLst/>
          </a:pr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6" name="Google Shape;236;p12"/>
          <p:cNvSpPr/>
          <p:nvPr/>
        </p:nvSpPr>
        <p:spPr>
          <a:xfrm>
            <a:off x="12246180" y="-495300"/>
            <a:ext cx="5019675" cy="914400"/>
          </a:xfrm>
          <a:prstGeom prst="rect">
            <a:avLst/>
          </a:pr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8" name="Google Shape;238;p12"/>
          <p:cNvSpPr txBox="1"/>
          <p:nvPr/>
        </p:nvSpPr>
        <p:spPr>
          <a:xfrm>
            <a:off x="-574547" y="6350729"/>
            <a:ext cx="5019675" cy="2000507"/>
          </a:xfrm>
          <a:prstGeom prst="rect">
            <a:avLst/>
          </a:prstGeom>
          <a:noFill/>
          <a:ln>
            <a:noFill/>
          </a:ln>
        </p:spPr>
        <p:txBody>
          <a:bodyPr spcFirstLastPara="1" wrap="square" lIns="91425" tIns="45700" rIns="91425" bIns="45700" anchor="t" anchorCtr="0">
            <a:spAutoFit/>
          </a:bodyPr>
          <a:lstStyle/>
          <a:p>
            <a:pPr algn="ctr">
              <a:buSzPts val="2000"/>
            </a:pPr>
            <a:r>
              <a:rPr lang="ja-JP" altLang="en-US" sz="2000" b="1" u="sng" dirty="0">
                <a:solidFill>
                  <a:srgbClr val="846862"/>
                </a:solidFill>
                <a:latin typeface="Montserrat" panose="00000500000000000000"/>
                <a:ea typeface="Montserrat" panose="00000500000000000000"/>
                <a:cs typeface="Montserrat" panose="00000500000000000000"/>
                <a:sym typeface="Montserrat" panose="00000500000000000000"/>
              </a:rPr>
              <a:t>洋食  オプション2</a:t>
            </a:r>
            <a:endParaRPr lang="ja-JP" altLang="en-US" sz="2000" b="1" i="0" u="sng" strike="noStrike" cap="none" dirty="0">
              <a:solidFill>
                <a:srgbClr val="846862"/>
              </a:solidFill>
              <a:latin typeface="Montserrat" panose="00000500000000000000"/>
              <a:ea typeface="Montserrat" panose="00000500000000000000"/>
              <a:cs typeface="Montserrat" panose="00000500000000000000"/>
            </a:endParaRPr>
          </a:p>
          <a:p>
            <a:pPr marL="0" marR="0" lvl="0" indent="0" algn="ctr" rtl="0">
              <a:lnSpc>
                <a:spcPct val="100000"/>
              </a:lnSpc>
              <a:spcBef>
                <a:spcPts val="0"/>
              </a:spcBef>
              <a:spcAft>
                <a:spcPts val="0"/>
              </a:spcAft>
              <a:buClr>
                <a:srgbClr val="000000"/>
              </a:buClr>
              <a:buSzPts val="2000"/>
              <a:buFont typeface="Arial" panose="020B0604020202020204"/>
              <a:buNone/>
            </a:pPr>
            <a:r>
              <a:rPr lang="ja-JP" altLang="en-US" sz="2000" b="1" dirty="0">
                <a:solidFill>
                  <a:srgbClr val="846862"/>
                </a:solidFill>
                <a:latin typeface="Montserrat"/>
                <a:ea typeface="Montserrat" panose="00000500000000000000"/>
                <a:sym typeface="Montserrat" panose="00000500000000000000"/>
              </a:rPr>
              <a:t>～</a:t>
            </a:r>
            <a:r>
              <a:rPr lang="ja-JP" altLang="en-US" sz="2000" b="1" dirty="0">
                <a:solidFill>
                  <a:srgbClr val="846862"/>
                </a:solidFill>
                <a:latin typeface="Montserrat" panose="00000500000000000000"/>
                <a:sym typeface="Calibri" panose="020F0502020204030204"/>
              </a:rPr>
              <a:t>チーズたっぷり洋朝食～</a:t>
            </a:r>
            <a:endParaRPr lang="ja-JP" altLang="en-US" sz="2000" b="1" dirty="0">
              <a:solidFill>
                <a:srgbClr val="846862"/>
              </a:solidFill>
              <a:latin typeface="Montserrat" panose="00000500000000000000"/>
            </a:endParaRPr>
          </a:p>
          <a:p>
            <a:pPr algn="ctr">
              <a:buSzPts val="2000"/>
            </a:pPr>
            <a:r>
              <a:rPr lang="ja-JP" altLang="en-US" sz="2000" b="1" dirty="0">
                <a:solidFill>
                  <a:srgbClr val="846862"/>
                </a:solidFill>
                <a:latin typeface="Montserrat" panose="00000500000000000000"/>
                <a:sym typeface="Calibri" panose="020F0502020204030204"/>
              </a:rPr>
              <a:t>配膳時間：</a:t>
            </a:r>
            <a:r>
              <a:rPr lang="en-US" altLang="ja-JP" sz="2000" b="1" dirty="0">
                <a:solidFill>
                  <a:srgbClr val="846862"/>
                </a:solidFill>
                <a:latin typeface="Montserrat" panose="00000500000000000000"/>
                <a:sym typeface="Calibri" panose="020F0502020204030204"/>
              </a:rPr>
              <a:t>8:00</a:t>
            </a:r>
            <a:r>
              <a:rPr lang="ja-JP" altLang="en-US" sz="2000" b="1" dirty="0">
                <a:solidFill>
                  <a:srgbClr val="846862"/>
                </a:solidFill>
                <a:latin typeface="Montserrat" panose="00000500000000000000"/>
                <a:sym typeface="Calibri" panose="020F0502020204030204"/>
              </a:rPr>
              <a:t>～</a:t>
            </a:r>
            <a:r>
              <a:rPr lang="en-US" altLang="ja-JP" sz="2000" b="1" dirty="0">
                <a:solidFill>
                  <a:srgbClr val="846862"/>
                </a:solidFill>
                <a:latin typeface="Montserrat" panose="00000500000000000000"/>
                <a:sym typeface="Calibri" panose="020F0502020204030204"/>
              </a:rPr>
              <a:t>8:30</a:t>
            </a:r>
          </a:p>
          <a:p>
            <a:pPr algn="ctr">
              <a:buSzPts val="2000"/>
            </a:pPr>
            <a:endParaRPr lang="en-US" altLang="ja-JP" sz="2000" b="1" dirty="0">
              <a:solidFill>
                <a:srgbClr val="846862"/>
              </a:solidFill>
              <a:latin typeface="Montserrat" panose="00000500000000000000"/>
            </a:endParaRPr>
          </a:p>
          <a:p>
            <a:pPr algn="ctr">
              <a:buSzPts val="1600"/>
            </a:pPr>
            <a:r>
              <a:rPr lang="ja-JP" altLang="en-US" sz="1200" b="1" dirty="0">
                <a:solidFill>
                  <a:srgbClr val="846862"/>
                </a:solidFill>
                <a:latin typeface="+mj-lt"/>
                <a:sym typeface="Calibri" panose="020F0502020204030204"/>
              </a:rPr>
              <a:t>下記期間はご注文いただけません。</a:t>
            </a:r>
            <a:endParaRPr lang="en-US" altLang="ja-JP" sz="1200" b="1" dirty="0">
              <a:solidFill>
                <a:srgbClr val="846862"/>
              </a:solidFill>
              <a:latin typeface="+mj-lt"/>
              <a:sym typeface="Calibri" panose="020F0502020204030204"/>
            </a:endParaRPr>
          </a:p>
          <a:p>
            <a:pPr algn="ctr">
              <a:buSzPts val="1600"/>
            </a:pPr>
            <a:r>
              <a:rPr lang="en-US" altLang="ja-JP" sz="1200" b="1" dirty="0">
                <a:solidFill>
                  <a:srgbClr val="846862"/>
                </a:solidFill>
                <a:latin typeface="+mj-lt"/>
                <a:sym typeface="Calibri" panose="020F0502020204030204"/>
              </a:rPr>
              <a:t>12/27〜1/4(</a:t>
            </a:r>
            <a:r>
              <a:rPr lang="ja-JP" altLang="en-US" sz="1200" b="1" dirty="0">
                <a:solidFill>
                  <a:srgbClr val="846862"/>
                </a:solidFill>
                <a:latin typeface="+mj-lt"/>
                <a:sym typeface="Calibri" panose="020F0502020204030204"/>
              </a:rPr>
              <a:t>年末年始</a:t>
            </a:r>
            <a:r>
              <a:rPr lang="en-US" altLang="ja-JP" sz="1200" b="1" dirty="0">
                <a:solidFill>
                  <a:srgbClr val="846862"/>
                </a:solidFill>
                <a:latin typeface="+mj-lt"/>
                <a:sym typeface="Calibri" panose="020F0502020204030204"/>
              </a:rPr>
              <a:t>)</a:t>
            </a:r>
          </a:p>
          <a:p>
            <a:pPr algn="ctr">
              <a:buSzPts val="2000"/>
            </a:pPr>
            <a:endParaRPr lang="en-US" altLang="ja-JP" sz="2000" b="1" dirty="0">
              <a:solidFill>
                <a:srgbClr val="846862"/>
              </a:solidFill>
              <a:latin typeface="Montserrat" panose="00000500000000000000"/>
            </a:endParaRPr>
          </a:p>
        </p:txBody>
      </p:sp>
      <p:sp>
        <p:nvSpPr>
          <p:cNvPr id="239" name="Google Shape;239;p12"/>
          <p:cNvSpPr txBox="1"/>
          <p:nvPr/>
        </p:nvSpPr>
        <p:spPr>
          <a:xfrm>
            <a:off x="-66072" y="1765327"/>
            <a:ext cx="3700800" cy="5016718"/>
          </a:xfrm>
          <a:prstGeom prst="rect">
            <a:avLst/>
          </a:prstGeom>
          <a:noFill/>
          <a:ln>
            <a:noFill/>
          </a:ln>
        </p:spPr>
        <p:txBody>
          <a:bodyPr spcFirstLastPara="1" wrap="square" lIns="91425" tIns="45700" rIns="91425" bIns="45700" anchor="t" anchorCtr="0">
            <a:spAutoFit/>
          </a:bodyPr>
          <a:lstStyle/>
          <a:p>
            <a:pPr algn="ctr">
              <a:buSzPts val="1800"/>
            </a:pPr>
            <a:r>
              <a:rPr lang="ja-JP" altLang="en-US" sz="1800" b="1" dirty="0">
                <a:solidFill>
                  <a:srgbClr val="846862"/>
                </a:solidFill>
                <a:latin typeface="Montserrat" panose="00000500000000000000"/>
                <a:ea typeface="Montserrat" panose="00000500000000000000"/>
                <a:cs typeface="Montserrat" panose="00000500000000000000"/>
                <a:sym typeface="Montserrat" panose="00000500000000000000"/>
              </a:rPr>
              <a:t>                                                                             </a:t>
            </a:r>
            <a:endParaRPr sz="20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algn="ctr">
              <a:buSzPts val="2000"/>
            </a:pPr>
            <a:r>
              <a:rPr lang="ja-JP" altLang="en-US" sz="2000" b="1" i="0" u="sng"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和食</a:t>
            </a:r>
            <a:r>
              <a:rPr lang="ja-JP" altLang="en-US" sz="2000" b="1" u="sng" dirty="0">
                <a:solidFill>
                  <a:srgbClr val="846862"/>
                </a:solidFill>
                <a:latin typeface="Montserrat" panose="00000500000000000000"/>
                <a:ea typeface="Montserrat" panose="00000500000000000000"/>
                <a:cs typeface="Montserrat" panose="00000500000000000000"/>
                <a:sym typeface="Montserrat" panose="00000500000000000000"/>
              </a:rPr>
              <a:t>  オプション1</a:t>
            </a:r>
            <a:endParaRPr lang="en-US" altLang="ja-JP" sz="2000" b="1" i="0" u="sng"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ctr" rtl="0">
              <a:lnSpc>
                <a:spcPct val="100000"/>
              </a:lnSpc>
              <a:spcBef>
                <a:spcPts val="0"/>
              </a:spcBef>
              <a:spcAft>
                <a:spcPts val="0"/>
              </a:spcAft>
              <a:buClr>
                <a:srgbClr val="000000"/>
              </a:buClr>
              <a:buSzPts val="2000"/>
              <a:buFont typeface="Arial" panose="020B0604020202020204"/>
              <a:buNone/>
            </a:pPr>
            <a:r>
              <a:rPr lang="ja-JP" altLang="en-US" sz="2000" b="1" dirty="0">
                <a:solidFill>
                  <a:srgbClr val="846862"/>
                </a:solidFill>
                <a:latin typeface="Montserrat" panose="00000500000000000000"/>
                <a:ea typeface="Montserrat" panose="00000500000000000000"/>
                <a:cs typeface="Montserrat" panose="00000500000000000000"/>
                <a:sym typeface="Montserrat" panose="00000500000000000000"/>
              </a:rPr>
              <a:t>～</a:t>
            </a:r>
            <a:r>
              <a:rPr lang="ja-JP" altLang="en-US" sz="20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京の老舗「泉仙」</a:t>
            </a:r>
            <a:endParaRPr lang="en-US" altLang="ja-JP" sz="2000" b="1" dirty="0">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ctr" rtl="0">
              <a:lnSpc>
                <a:spcPct val="100000"/>
              </a:lnSpc>
              <a:spcBef>
                <a:spcPts val="0"/>
              </a:spcBef>
              <a:spcAft>
                <a:spcPts val="0"/>
              </a:spcAft>
              <a:buClr>
                <a:srgbClr val="000000"/>
              </a:buClr>
              <a:buSzPts val="2000"/>
              <a:buFont typeface="Arial" panose="020B0604020202020204"/>
              <a:buNone/>
            </a:pPr>
            <a:r>
              <a:rPr lang="ja-JP" altLang="en-US" sz="20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和朝食お膳</a:t>
            </a:r>
            <a:r>
              <a:rPr lang="ja-JP" altLang="ja-JP" sz="20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a:t>
            </a:r>
            <a:endParaRPr lang="en-US" altLang="ja-JP" sz="20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ctr" rtl="0">
              <a:lnSpc>
                <a:spcPct val="100000"/>
              </a:lnSpc>
              <a:spcBef>
                <a:spcPts val="0"/>
              </a:spcBef>
              <a:spcAft>
                <a:spcPts val="0"/>
              </a:spcAft>
              <a:buClr>
                <a:srgbClr val="000000"/>
              </a:buClr>
              <a:buSzPts val="2000"/>
              <a:buFont typeface="Arial" panose="020B0604020202020204"/>
              <a:buNone/>
            </a:pPr>
            <a:r>
              <a:rPr lang="ja-JP" altLang="en-US" sz="2000" b="1" dirty="0">
                <a:solidFill>
                  <a:srgbClr val="846862"/>
                </a:solidFill>
                <a:latin typeface="Montserrat" panose="00000500000000000000"/>
                <a:ea typeface="Montserrat" panose="00000500000000000000"/>
                <a:cs typeface="Montserrat" panose="00000500000000000000"/>
                <a:sym typeface="Montserrat" panose="00000500000000000000"/>
              </a:rPr>
              <a:t>配膳時間：</a:t>
            </a:r>
            <a:r>
              <a:rPr lang="en-US" altLang="ja-JP" sz="2000" b="1" dirty="0">
                <a:solidFill>
                  <a:srgbClr val="846862"/>
                </a:solidFill>
                <a:latin typeface="Montserrat" panose="00000500000000000000"/>
                <a:ea typeface="Montserrat" panose="00000500000000000000"/>
                <a:cs typeface="Montserrat" panose="00000500000000000000"/>
                <a:sym typeface="Montserrat" panose="00000500000000000000"/>
              </a:rPr>
              <a:t>8:00</a:t>
            </a:r>
            <a:r>
              <a:rPr lang="ja-JP" altLang="en-US" sz="2000" b="1" dirty="0">
                <a:solidFill>
                  <a:srgbClr val="846862"/>
                </a:solidFill>
                <a:latin typeface="Montserrat" panose="00000500000000000000"/>
                <a:ea typeface="Montserrat" panose="00000500000000000000"/>
                <a:cs typeface="Montserrat" panose="00000500000000000000"/>
                <a:sym typeface="Montserrat" panose="00000500000000000000"/>
              </a:rPr>
              <a:t>～</a:t>
            </a:r>
            <a:r>
              <a:rPr lang="en-US" altLang="ja-JP" sz="2000" b="1" dirty="0">
                <a:solidFill>
                  <a:srgbClr val="846862"/>
                </a:solidFill>
                <a:latin typeface="Montserrat" panose="00000500000000000000"/>
                <a:ea typeface="Montserrat" panose="00000500000000000000"/>
                <a:cs typeface="Montserrat" panose="00000500000000000000"/>
                <a:sym typeface="Montserrat" panose="00000500000000000000"/>
              </a:rPr>
              <a:t>8:30</a:t>
            </a:r>
            <a:endParaRPr sz="20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ctr" rtl="0">
              <a:lnSpc>
                <a:spcPct val="100000"/>
              </a:lnSpc>
              <a:spcBef>
                <a:spcPts val="0"/>
              </a:spcBef>
              <a:spcAft>
                <a:spcPts val="0"/>
              </a:spcAft>
              <a:buClr>
                <a:srgbClr val="000000"/>
              </a:buClr>
              <a:buSzPts val="1600"/>
              <a:buFont typeface="Arial" panose="020B0604020202020204"/>
              <a:buNone/>
            </a:pPr>
            <a:endParaRPr lang="en-US" altLang="ja-JP" sz="2000" b="1" dirty="0">
              <a:solidFill>
                <a:srgbClr val="846862"/>
              </a:solidFill>
              <a:latin typeface="Montserrat" panose="00000500000000000000"/>
              <a:ea typeface="Montserrat" panose="00000500000000000000"/>
              <a:cs typeface="Montserrat" panose="00000500000000000000"/>
              <a:sym typeface="Montserrat" panose="00000500000000000000"/>
            </a:endParaRPr>
          </a:p>
          <a:p>
            <a:pPr algn="ctr">
              <a:buSzPts val="1600"/>
            </a:pPr>
            <a:r>
              <a:rPr lang="en-US" altLang="ja-JP" b="1" dirty="0">
                <a:solidFill>
                  <a:srgbClr val="846862"/>
                </a:solidFill>
                <a:latin typeface="+mj-lt"/>
                <a:sym typeface="Montserrat" panose="00000500000000000000"/>
              </a:rPr>
              <a:t>※</a:t>
            </a:r>
            <a:r>
              <a:rPr lang="ja-JP" altLang="en-US" b="1" dirty="0">
                <a:solidFill>
                  <a:srgbClr val="846862"/>
                </a:solidFill>
                <a:latin typeface="+mj-lt"/>
                <a:sym typeface="Montserrat" panose="00000500000000000000"/>
              </a:rPr>
              <a:t>お魚や卵も一切含めない</a:t>
            </a:r>
            <a:endParaRPr lang="en-US" altLang="ja-JP" b="1" dirty="0">
              <a:solidFill>
                <a:srgbClr val="846862"/>
              </a:solidFill>
              <a:latin typeface="+mj-lt"/>
              <a:sym typeface="Montserrat" panose="00000500000000000000"/>
            </a:endParaRPr>
          </a:p>
          <a:p>
            <a:pPr algn="ctr">
              <a:buSzPts val="1600"/>
            </a:pPr>
            <a:r>
              <a:rPr lang="ja-JP" altLang="en-US" b="1" dirty="0">
                <a:solidFill>
                  <a:srgbClr val="846862"/>
                </a:solidFill>
                <a:latin typeface="+mj-lt"/>
                <a:sym typeface="Montserrat" panose="00000500000000000000"/>
              </a:rPr>
              <a:t>精進料理に変更も可能です。</a:t>
            </a:r>
            <a:endParaRPr lang="en-US" altLang="ja-JP" b="1" dirty="0">
              <a:solidFill>
                <a:srgbClr val="846862"/>
              </a:solidFill>
              <a:latin typeface="+mj-lt"/>
              <a:sym typeface="Montserrat" panose="00000500000000000000"/>
            </a:endParaRPr>
          </a:p>
          <a:p>
            <a:pPr algn="ctr">
              <a:buSzPts val="1600"/>
            </a:pPr>
            <a:r>
              <a:rPr lang="ja-JP" altLang="en-US" b="1" dirty="0">
                <a:solidFill>
                  <a:srgbClr val="846862"/>
                </a:solidFill>
                <a:latin typeface="+mj-lt"/>
                <a:sym typeface="Montserrat" panose="00000500000000000000"/>
              </a:rPr>
              <a:t>ご予約時にご連絡お願いいたします。</a:t>
            </a:r>
            <a:endParaRPr lang="en-US" altLang="ja-JP" b="1" dirty="0">
              <a:solidFill>
                <a:srgbClr val="846862"/>
              </a:solidFill>
              <a:latin typeface="+mj-lt"/>
              <a:sym typeface="Montserrat" panose="00000500000000000000"/>
            </a:endParaRPr>
          </a:p>
          <a:p>
            <a:pPr algn="ctr">
              <a:buSzPts val="1600"/>
            </a:pPr>
            <a:endParaRPr lang="en-US" altLang="ja-JP" b="1" dirty="0">
              <a:solidFill>
                <a:srgbClr val="846862"/>
              </a:solidFill>
              <a:latin typeface="+mj-lt"/>
              <a:sym typeface="Montserrat" panose="00000500000000000000"/>
            </a:endParaRPr>
          </a:p>
          <a:p>
            <a:pPr algn="ctr">
              <a:buSzPts val="1600"/>
            </a:pPr>
            <a:r>
              <a:rPr lang="en-US" altLang="ja-JP" b="1" dirty="0">
                <a:solidFill>
                  <a:srgbClr val="846862"/>
                </a:solidFill>
                <a:latin typeface="+mj-lt"/>
                <a:sym typeface="Montserrat" panose="00000500000000000000"/>
              </a:rPr>
              <a:t>※</a:t>
            </a:r>
            <a:r>
              <a:rPr lang="ja-JP" altLang="en-US" b="1" dirty="0">
                <a:solidFill>
                  <a:srgbClr val="846862"/>
                </a:solidFill>
                <a:latin typeface="+mj-lt"/>
                <a:sym typeface="Montserrat" panose="00000500000000000000"/>
              </a:rPr>
              <a:t>同額で子供用の朝食に変更可能です。</a:t>
            </a:r>
            <a:endParaRPr lang="en-US" altLang="ja-JP" b="1" dirty="0">
              <a:solidFill>
                <a:srgbClr val="846862"/>
              </a:solidFill>
              <a:latin typeface="+mj-lt"/>
              <a:sym typeface="Montserrat" panose="00000500000000000000"/>
            </a:endParaRPr>
          </a:p>
          <a:p>
            <a:pPr algn="ctr">
              <a:buSzPts val="1600"/>
            </a:pPr>
            <a:endParaRPr lang="en-US" altLang="ja-JP" b="1" dirty="0">
              <a:solidFill>
                <a:srgbClr val="846862"/>
              </a:solidFill>
              <a:latin typeface="+mj-lt"/>
              <a:sym typeface="Montserrat" panose="00000500000000000000"/>
            </a:endParaRPr>
          </a:p>
          <a:p>
            <a:pPr algn="ctr">
              <a:buSzPts val="1600"/>
            </a:pPr>
            <a:r>
              <a:rPr lang="ja-JP" altLang="en-US" b="1" dirty="0">
                <a:solidFill>
                  <a:srgbClr val="846862"/>
                </a:solidFill>
                <a:latin typeface="+mj-lt"/>
                <a:sym typeface="Calibri" panose="020F0502020204030204"/>
              </a:rPr>
              <a:t>下記期間はご注文いただけません。</a:t>
            </a:r>
            <a:endParaRPr lang="en-US" altLang="ja-JP" b="1" dirty="0">
              <a:solidFill>
                <a:srgbClr val="846862"/>
              </a:solidFill>
              <a:latin typeface="+mj-lt"/>
              <a:sym typeface="Calibri" panose="020F0502020204030204"/>
            </a:endParaRPr>
          </a:p>
          <a:p>
            <a:pPr algn="ctr">
              <a:buSzPts val="1600"/>
            </a:pPr>
            <a:r>
              <a:rPr lang="en-US" altLang="ja-JP" b="1" dirty="0">
                <a:solidFill>
                  <a:srgbClr val="846862"/>
                </a:solidFill>
                <a:latin typeface="+mj-lt"/>
                <a:sym typeface="Calibri" panose="020F0502020204030204"/>
              </a:rPr>
              <a:t>12/27〜1/4(</a:t>
            </a:r>
            <a:r>
              <a:rPr lang="ja-JP" altLang="en-US" b="1" dirty="0">
                <a:solidFill>
                  <a:srgbClr val="846862"/>
                </a:solidFill>
                <a:latin typeface="+mj-lt"/>
                <a:sym typeface="Calibri" panose="020F0502020204030204"/>
              </a:rPr>
              <a:t>年末年始</a:t>
            </a:r>
            <a:r>
              <a:rPr lang="en-US" altLang="ja-JP" b="1" dirty="0">
                <a:solidFill>
                  <a:srgbClr val="846862"/>
                </a:solidFill>
                <a:latin typeface="+mj-lt"/>
                <a:sym typeface="Calibri" panose="020F0502020204030204"/>
              </a:rPr>
              <a:t>)</a:t>
            </a:r>
            <a:endParaRPr lang="en-US" b="1" dirty="0">
              <a:solidFill>
                <a:srgbClr val="846862"/>
              </a:solidFill>
              <a:latin typeface="+mj-lt"/>
              <a:sym typeface="Calibri" panose="020F0502020204030204"/>
            </a:endParaRPr>
          </a:p>
          <a:p>
            <a:pPr marL="0" marR="0" lvl="0" indent="0" algn="ctr" rtl="0">
              <a:lnSpc>
                <a:spcPct val="100000"/>
              </a:lnSpc>
              <a:spcBef>
                <a:spcPts val="0"/>
              </a:spcBef>
              <a:spcAft>
                <a:spcPts val="0"/>
              </a:spcAft>
              <a:buClr>
                <a:srgbClr val="000000"/>
              </a:buClr>
              <a:buSzPts val="1600"/>
              <a:buFont typeface="Arial" panose="020B0604020202020204"/>
              <a:buNone/>
            </a:pPr>
            <a:endParaRPr lang="en-US" sz="2000" dirty="0">
              <a:solidFill>
                <a:schemeClr val="dk1"/>
              </a:solidFill>
              <a:latin typeface="Calibri" panose="020F0502020204030204"/>
              <a:ea typeface="Arial" panose="020B0604020202020204"/>
              <a:cs typeface="Calibri" panose="020F0502020204030204"/>
              <a:sym typeface="Calibri" panose="020F0502020204030204"/>
            </a:endParaRPr>
          </a:p>
          <a:p>
            <a:pPr algn="ctr">
              <a:buSzPts val="1600"/>
            </a:pPr>
            <a:r>
              <a:rPr lang="en-US" altLang="ja-JP" sz="20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OR</a:t>
            </a:r>
            <a:endParaRPr lang="ja-JP" altLang="en-US" sz="20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ctr" rtl="0">
              <a:lnSpc>
                <a:spcPct val="100000"/>
              </a:lnSpc>
              <a:spcBef>
                <a:spcPts val="0"/>
              </a:spcBef>
              <a:spcAft>
                <a:spcPts val="0"/>
              </a:spcAft>
              <a:buClr>
                <a:srgbClr val="000000"/>
              </a:buClr>
              <a:buSzPts val="1600"/>
              <a:buFont typeface="Arial" panose="020B0604020202020204"/>
              <a:buNone/>
            </a:pPr>
            <a:endParaRPr lang="en-US" sz="2000" i="0" u="none" strike="noStrike" cap="none" dirty="0">
              <a:solidFill>
                <a:schemeClr val="dk1"/>
              </a:solidFill>
              <a:latin typeface="Calibri" panose="020F0502020204030204"/>
              <a:cs typeface="Calibri" panose="020F0502020204030204"/>
              <a:sym typeface="Calibri" panose="020F0502020204030204"/>
            </a:endParaRPr>
          </a:p>
          <a:p>
            <a:pPr marL="0" marR="0" lvl="0" indent="0" algn="ctr" rtl="0">
              <a:lnSpc>
                <a:spcPct val="100000"/>
              </a:lnSpc>
              <a:spcBef>
                <a:spcPts val="0"/>
              </a:spcBef>
              <a:spcAft>
                <a:spcPts val="0"/>
              </a:spcAft>
              <a:buClr>
                <a:srgbClr val="000000"/>
              </a:buClr>
              <a:buSzPts val="1600"/>
              <a:buFont typeface="Arial" panose="020B0604020202020204"/>
              <a:buNone/>
            </a:pPr>
            <a:endParaRPr sz="120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4188" y="5967405"/>
            <a:ext cx="4401590" cy="2912295"/>
          </a:xfrm>
          <a:prstGeom prst="ellipse">
            <a:avLst/>
          </a:prstGeom>
          <a:noFill/>
          <a:ln w="63500" cap="rnd" cmpd="sng">
            <a:solidFill>
              <a:srgbClr val="333333"/>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Lst>
        </p:spPr>
      </p:pic>
      <p:grpSp>
        <p:nvGrpSpPr>
          <p:cNvPr id="18" name="Google Shape;232;p12">
            <a:extLst>
              <a:ext uri="{FF2B5EF4-FFF2-40B4-BE49-F238E27FC236}">
                <a16:creationId xmlns:a16="http://schemas.microsoft.com/office/drawing/2014/main" id="{A1832DD1-9643-4C85-9F4A-F9925E26985C}"/>
              </a:ext>
            </a:extLst>
          </p:cNvPr>
          <p:cNvGrpSpPr/>
          <p:nvPr/>
        </p:nvGrpSpPr>
        <p:grpSpPr>
          <a:xfrm>
            <a:off x="6221078" y="390950"/>
            <a:ext cx="10853489" cy="3936167"/>
            <a:chOff x="-42270" y="158586"/>
            <a:chExt cx="21273564" cy="2089371"/>
          </a:xfrm>
        </p:grpSpPr>
        <p:sp>
          <p:nvSpPr>
            <p:cNvPr id="20" name="Google Shape;233;p12">
              <a:extLst>
                <a:ext uri="{FF2B5EF4-FFF2-40B4-BE49-F238E27FC236}">
                  <a16:creationId xmlns:a16="http://schemas.microsoft.com/office/drawing/2014/main" id="{5C47A7BB-00F9-4C72-8253-EA8B8E9D94BB}"/>
                </a:ext>
              </a:extLst>
            </p:cNvPr>
            <p:cNvSpPr txBox="1"/>
            <p:nvPr/>
          </p:nvSpPr>
          <p:spPr>
            <a:xfrm>
              <a:off x="5820886" y="158586"/>
              <a:ext cx="15410408" cy="1401732"/>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3600"/>
                <a:buFont typeface="Arial" panose="020B0604020202020204"/>
                <a:buNone/>
              </a:pPr>
              <a:r>
                <a:rPr lang="ja-JP" sz="44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ご</a:t>
              </a:r>
              <a:r>
                <a:rPr lang="ja-JP" altLang="en-US" sz="44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夕食</a:t>
              </a:r>
              <a:endParaRPr lang="en-US" altLang="ja-JP" sz="44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10000"/>
                </a:lnSpc>
                <a:spcBef>
                  <a:spcPts val="0"/>
                </a:spcBef>
                <a:spcAft>
                  <a:spcPts val="0"/>
                </a:spcAft>
                <a:buClr>
                  <a:srgbClr val="000000"/>
                </a:buClr>
                <a:buSzPts val="3600"/>
                <a:buFont typeface="Arial" panose="020B0604020202020204"/>
                <a:buNone/>
              </a:pPr>
              <a:r>
                <a:rPr lang="ja-JP" altLang="en-US" sz="32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お一人様 </a:t>
              </a:r>
              <a:r>
                <a:rPr lang="en-US" altLang="ja-JP" sz="3200" b="1" dirty="0">
                  <a:solidFill>
                    <a:srgbClr val="846862"/>
                  </a:solidFill>
                  <a:latin typeface="Montserrat" panose="00000500000000000000"/>
                  <a:ea typeface="Montserrat" panose="00000500000000000000"/>
                  <a:cs typeface="Montserrat" panose="00000500000000000000"/>
                  <a:sym typeface="Montserrat" panose="00000500000000000000"/>
                </a:rPr>
                <a:t>8</a:t>
              </a:r>
              <a:r>
                <a:rPr lang="en-US" altLang="ja-JP" sz="32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,000</a:t>
              </a:r>
              <a:r>
                <a:rPr lang="ja-JP" altLang="en-US" sz="32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円（税込）</a:t>
              </a:r>
              <a:endParaRPr lang="en-US" altLang="ja-JP" sz="32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10000"/>
                </a:lnSpc>
                <a:spcBef>
                  <a:spcPts val="0"/>
                </a:spcBef>
                <a:spcAft>
                  <a:spcPts val="0"/>
                </a:spcAft>
                <a:buClr>
                  <a:srgbClr val="000000"/>
                </a:buClr>
                <a:buSzPts val="3600"/>
                <a:buFont typeface="Arial" panose="020B0604020202020204"/>
                <a:buNone/>
              </a:pPr>
              <a:endParaRPr sz="32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220000"/>
                </a:lnSpc>
                <a:spcBef>
                  <a:spcPts val="0"/>
                </a:spcBef>
                <a:spcAft>
                  <a:spcPts val="0"/>
                </a:spcAft>
                <a:buClr>
                  <a:srgbClr val="000000"/>
                </a:buClr>
                <a:buSzPts val="1800"/>
                <a:buFont typeface="Arial" panose="020B0604020202020204"/>
                <a:buNone/>
              </a:pPr>
              <a:endParaRPr sz="24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p:txBody>
        </p:sp>
        <p:sp>
          <p:nvSpPr>
            <p:cNvPr id="21" name="Google Shape;234;p12">
              <a:extLst>
                <a:ext uri="{FF2B5EF4-FFF2-40B4-BE49-F238E27FC236}">
                  <a16:creationId xmlns:a16="http://schemas.microsoft.com/office/drawing/2014/main" id="{843ECE4B-C4F1-4F21-97DD-252AF66AF0E6}"/>
                </a:ext>
              </a:extLst>
            </p:cNvPr>
            <p:cNvSpPr txBox="1"/>
            <p:nvPr/>
          </p:nvSpPr>
          <p:spPr>
            <a:xfrm>
              <a:off x="-42270" y="1099693"/>
              <a:ext cx="15477315" cy="1148264"/>
            </a:xfrm>
            <a:prstGeom prst="rect">
              <a:avLst/>
            </a:prstGeom>
            <a:noFill/>
            <a:ln>
              <a:noFill/>
            </a:ln>
          </p:spPr>
          <p:txBody>
            <a:bodyPr spcFirstLastPara="1" wrap="square" lIns="0" tIns="0" rIns="0" bIns="0" anchor="t" anchorCtr="0">
              <a:spAutoFit/>
            </a:bodyPr>
            <a:lstStyle/>
            <a:p>
              <a:pPr marL="0" marR="0" lvl="0" indent="0" algn="l" rtl="0">
                <a:lnSpc>
                  <a:spcPct val="128000"/>
                </a:lnSpc>
                <a:spcBef>
                  <a:spcPts val="0"/>
                </a:spcBef>
                <a:spcAft>
                  <a:spcPts val="0"/>
                </a:spcAft>
                <a:buClr>
                  <a:srgbClr val="000000"/>
                </a:buClr>
                <a:buSzPts val="2400"/>
                <a:buFont typeface="Arial" panose="020B0604020202020204"/>
                <a:buNone/>
              </a:pPr>
              <a:endParaRPr sz="24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74000"/>
                </a:lnSpc>
                <a:spcBef>
                  <a:spcPts val="0"/>
                </a:spcBef>
                <a:spcAft>
                  <a:spcPts val="0"/>
                </a:spcAft>
                <a:buClr>
                  <a:srgbClr val="000000"/>
                </a:buClr>
                <a:buSzPts val="2400"/>
                <a:buFont typeface="Arial" panose="020B0604020202020204"/>
                <a:buNone/>
              </a:pPr>
              <a:endParaRPr sz="2400" b="0"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p:txBody>
        </p:sp>
      </p:grpSp>
      <p:sp>
        <p:nvSpPr>
          <p:cNvPr id="3" name="Google Shape;238;p12">
            <a:extLst>
              <a:ext uri="{FF2B5EF4-FFF2-40B4-BE49-F238E27FC236}">
                <a16:creationId xmlns:a16="http://schemas.microsoft.com/office/drawing/2014/main" id="{A4AC0EA2-D9B5-6CF7-D618-6F52DCB6F71B}"/>
              </a:ext>
            </a:extLst>
          </p:cNvPr>
          <p:cNvSpPr txBox="1"/>
          <p:nvPr/>
        </p:nvSpPr>
        <p:spPr>
          <a:xfrm>
            <a:off x="3320262" y="5116860"/>
            <a:ext cx="5019675"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panose="020B0604020202020204"/>
              <a:buNone/>
            </a:pPr>
            <a:r>
              <a:rPr lang="ja-JP" altLang="en-US" sz="2000" b="1">
                <a:solidFill>
                  <a:srgbClr val="846862"/>
                </a:solidFill>
                <a:latin typeface="Montserrat" panose="00000500000000000000"/>
                <a:sym typeface="Calibri" panose="020F0502020204030204"/>
              </a:rPr>
              <a:t>通常の朝食付きプランは</a:t>
            </a:r>
            <a:endParaRPr lang="en-US" altLang="ja-JP" sz="2000" b="1">
              <a:solidFill>
                <a:srgbClr val="846862"/>
              </a:solidFill>
              <a:latin typeface="Montserrat" panose="00000500000000000000"/>
              <a:sym typeface="Calibri" panose="020F0502020204030204"/>
            </a:endParaRPr>
          </a:p>
          <a:p>
            <a:pPr marL="0" marR="0" lvl="0" indent="0" algn="ctr" rtl="0">
              <a:lnSpc>
                <a:spcPct val="100000"/>
              </a:lnSpc>
              <a:spcBef>
                <a:spcPts val="0"/>
              </a:spcBef>
              <a:spcAft>
                <a:spcPts val="0"/>
              </a:spcAft>
              <a:buClr>
                <a:srgbClr val="000000"/>
              </a:buClr>
              <a:buSzPts val="2000"/>
              <a:buFont typeface="Arial" panose="020B0604020202020204"/>
              <a:buNone/>
            </a:pPr>
            <a:r>
              <a:rPr lang="ja-JP" altLang="en-US" sz="2000" b="1">
                <a:solidFill>
                  <a:srgbClr val="846862"/>
                </a:solidFill>
                <a:latin typeface="Montserrat" panose="00000500000000000000"/>
                <a:sym typeface="Calibri" panose="020F0502020204030204"/>
              </a:rPr>
              <a:t>和食でのご用意となっております</a:t>
            </a:r>
            <a:endParaRPr lang="en-US" altLang="ja-JP" sz="2000" b="1">
              <a:solidFill>
                <a:srgbClr val="846862"/>
              </a:solidFill>
              <a:latin typeface="Montserrat" panose="00000500000000000000"/>
              <a:sym typeface="Calibri" panose="020F0502020204030204"/>
            </a:endParaRPr>
          </a:p>
        </p:txBody>
      </p:sp>
      <p:sp>
        <p:nvSpPr>
          <p:cNvPr id="5" name="テキスト ボックス 4">
            <a:extLst>
              <a:ext uri="{FF2B5EF4-FFF2-40B4-BE49-F238E27FC236}">
                <a16:creationId xmlns:a16="http://schemas.microsoft.com/office/drawing/2014/main" id="{61666FEF-B7DC-1D0A-50D3-49CC5F79B1AD}"/>
              </a:ext>
            </a:extLst>
          </p:cNvPr>
          <p:cNvSpPr txBox="1"/>
          <p:nvPr/>
        </p:nvSpPr>
        <p:spPr>
          <a:xfrm rot="-10800000" flipV="1">
            <a:off x="19049" y="7981950"/>
            <a:ext cx="4505325" cy="419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ja-JP" altLang="en-US"/>
          </a:p>
        </p:txBody>
      </p:sp>
      <p:sp>
        <p:nvSpPr>
          <p:cNvPr id="6" name="テキスト ボックス 5">
            <a:extLst>
              <a:ext uri="{FF2B5EF4-FFF2-40B4-BE49-F238E27FC236}">
                <a16:creationId xmlns:a16="http://schemas.microsoft.com/office/drawing/2014/main" id="{0A8F008B-4441-766C-FD5F-ABFD8003F47A}"/>
              </a:ext>
            </a:extLst>
          </p:cNvPr>
          <p:cNvSpPr txBox="1"/>
          <p:nvPr/>
        </p:nvSpPr>
        <p:spPr>
          <a:xfrm>
            <a:off x="98903" y="8514306"/>
            <a:ext cx="11838266" cy="17386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chemeClr val="tx1"/>
                </a:solidFill>
              </a:rPr>
              <a:t>2</a:t>
            </a:r>
            <a:r>
              <a:rPr lang="ja-JP" sz="1800">
                <a:solidFill>
                  <a:schemeClr val="tx1"/>
                </a:solidFill>
              </a:rPr>
              <a:t>名様分からご予約可能です。</a:t>
            </a:r>
            <a:endParaRPr lang="en-US" sz="1800">
              <a:solidFill>
                <a:schemeClr val="tx1"/>
              </a:solidFill>
            </a:endParaRPr>
          </a:p>
          <a:p>
            <a:r>
              <a:rPr lang="ja-JP" sz="1800">
                <a:solidFill>
                  <a:schemeClr val="tx1"/>
                </a:solidFill>
              </a:rPr>
              <a:t>ご注文・ご変更は5日前までにお願いいたします。</a:t>
            </a:r>
            <a:endParaRPr lang="en-US" sz="1800">
              <a:solidFill>
                <a:schemeClr val="tx1"/>
              </a:solidFill>
            </a:endParaRPr>
          </a:p>
          <a:p>
            <a:r>
              <a:rPr lang="en-US" sz="1800">
                <a:solidFill>
                  <a:schemeClr val="tx1"/>
                </a:solidFill>
              </a:rPr>
              <a:t>3</a:t>
            </a:r>
            <a:r>
              <a:rPr lang="ja-JP" sz="1800">
                <a:solidFill>
                  <a:schemeClr val="tx1"/>
                </a:solidFill>
              </a:rPr>
              <a:t>日前よりキャンセル料</a:t>
            </a:r>
            <a:r>
              <a:rPr lang="en-US" sz="1800">
                <a:solidFill>
                  <a:schemeClr val="tx1"/>
                </a:solidFill>
              </a:rPr>
              <a:t>100%</a:t>
            </a:r>
            <a:r>
              <a:rPr lang="ja-JP" sz="1800">
                <a:solidFill>
                  <a:schemeClr val="tx1"/>
                </a:solidFill>
              </a:rPr>
              <a:t>発生いたします。</a:t>
            </a:r>
            <a:endParaRPr lang="en-US" sz="1800">
              <a:solidFill>
                <a:schemeClr val="tx1"/>
              </a:solidFill>
            </a:endParaRPr>
          </a:p>
          <a:p>
            <a:r>
              <a:rPr lang="ja-JP" sz="1800">
                <a:solidFill>
                  <a:schemeClr val="tx1"/>
                </a:solidFill>
              </a:rPr>
              <a:t>お食事提供元の急な休館時にはお食事提供ができない場合もございます。</a:t>
            </a:r>
            <a:endParaRPr lang="en-US" altLang="ja-JP" sz="1800">
              <a:solidFill>
                <a:schemeClr val="tx1"/>
              </a:solidFill>
            </a:endParaRPr>
          </a:p>
          <a:p>
            <a:r>
              <a:rPr lang="ja-JP" sz="1800">
                <a:solidFill>
                  <a:schemeClr val="tx1"/>
                </a:solidFill>
              </a:rPr>
              <a:t>その際は前受けお食事代全額返金となります</a:t>
            </a:r>
            <a:r>
              <a:rPr lang="ja-JP" altLang="en-US" sz="1800">
                <a:solidFill>
                  <a:schemeClr val="tx1"/>
                </a:solidFill>
              </a:rPr>
              <a:t>。</a:t>
            </a:r>
            <a:endParaRPr lang="en-US" altLang="ja-JP" sz="1800">
              <a:solidFill>
                <a:schemeClr val="tx1"/>
              </a:solidFill>
            </a:endParaRPr>
          </a:p>
          <a:p>
            <a:r>
              <a:rPr lang="ja-JP" sz="1800">
                <a:solidFill>
                  <a:schemeClr val="tx1"/>
                </a:solidFill>
              </a:rPr>
              <a:t>恐れ入りますがアレルギー対応は出来ませんことご了承ください。</a:t>
            </a:r>
            <a:endParaRPr lang="en-US" altLang="ja-JP" b="1">
              <a:solidFill>
                <a:schemeClr val="tx1"/>
              </a:solidFill>
            </a:endParaRPr>
          </a:p>
        </p:txBody>
      </p:sp>
      <p:grpSp>
        <p:nvGrpSpPr>
          <p:cNvPr id="14" name="グループ化 13">
            <a:extLst>
              <a:ext uri="{FF2B5EF4-FFF2-40B4-BE49-F238E27FC236}">
                <a16:creationId xmlns:a16="http://schemas.microsoft.com/office/drawing/2014/main" id="{11BEA72F-CC6E-202B-5270-E2EF2888AE23}"/>
              </a:ext>
            </a:extLst>
          </p:cNvPr>
          <p:cNvGrpSpPr/>
          <p:nvPr/>
        </p:nvGrpSpPr>
        <p:grpSpPr>
          <a:xfrm>
            <a:off x="7772400" y="1637879"/>
            <a:ext cx="9850723" cy="8232028"/>
            <a:chOff x="7772400" y="1637879"/>
            <a:chExt cx="9850723" cy="8232028"/>
          </a:xfrm>
        </p:grpSpPr>
        <p:pic>
          <p:nvPicPr>
            <p:cNvPr id="242" name="Google Shape;242;p12"/>
            <p:cNvPicPr preferRelativeResize="0"/>
            <p:nvPr/>
          </p:nvPicPr>
          <p:blipFill>
            <a:blip r:embed="rId5"/>
            <a:srcRect l="6816" r="6816"/>
            <a:stretch/>
          </p:blipFill>
          <p:spPr>
            <a:xfrm>
              <a:off x="9747968" y="2204285"/>
              <a:ext cx="4282314" cy="3305510"/>
            </a:xfrm>
            <a:prstGeom prst="ellipse">
              <a:avLst/>
            </a:prstGeom>
            <a:noFill/>
            <a:ln w="63500" cap="rnd" cmpd="sng">
              <a:solidFill>
                <a:srgbClr val="333333"/>
              </a:solidFill>
              <a:prstDash val="solid"/>
              <a:round/>
              <a:headEnd type="none" w="sm" len="sm"/>
              <a:tailEnd type="none" w="sm" len="sm"/>
            </a:ln>
            <a:effectLst/>
          </p:spPr>
        </p:pic>
        <p:sp>
          <p:nvSpPr>
            <p:cNvPr id="2" name="テキスト ボックス 1"/>
            <p:cNvSpPr txBox="1"/>
            <p:nvPr/>
          </p:nvSpPr>
          <p:spPr>
            <a:xfrm>
              <a:off x="7772400" y="491490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l"/>
              <a:endParaRPr lang="ja-JP" altLang="en-US"/>
            </a:p>
          </p:txBody>
        </p:sp>
        <p:pic>
          <p:nvPicPr>
            <p:cNvPr id="7" name="Google Shape;242;p12">
              <a:extLst>
                <a:ext uri="{FF2B5EF4-FFF2-40B4-BE49-F238E27FC236}">
                  <a16:creationId xmlns:a16="http://schemas.microsoft.com/office/drawing/2014/main" id="{00DB5285-5D2E-6EC8-6303-2C773124FA8A}"/>
                </a:ext>
              </a:extLst>
            </p:cNvPr>
            <p:cNvPicPr preferRelativeResize="0"/>
            <p:nvPr/>
          </p:nvPicPr>
          <p:blipFill>
            <a:blip r:embed="rId6"/>
            <a:srcRect l="1418" r="1418"/>
            <a:stretch/>
          </p:blipFill>
          <p:spPr>
            <a:xfrm>
              <a:off x="11925378" y="5437474"/>
              <a:ext cx="2682684" cy="2251161"/>
            </a:xfrm>
            <a:prstGeom prst="ellipse">
              <a:avLst/>
            </a:prstGeom>
            <a:noFill/>
            <a:ln w="63500" cap="rnd" cmpd="sng">
              <a:solidFill>
                <a:srgbClr val="333333"/>
              </a:solidFill>
              <a:prstDash val="solid"/>
              <a:round/>
              <a:headEnd type="none" w="sm" len="sm"/>
              <a:tailEnd type="none" w="sm" len="sm"/>
            </a:ln>
            <a:effectLst/>
          </p:spPr>
        </p:pic>
        <p:sp>
          <p:nvSpPr>
            <p:cNvPr id="9" name="テキスト ボックス 8">
              <a:extLst>
                <a:ext uri="{FF2B5EF4-FFF2-40B4-BE49-F238E27FC236}">
                  <a16:creationId xmlns:a16="http://schemas.microsoft.com/office/drawing/2014/main" id="{DE1539B9-3EBA-C026-73F7-5E4FCC646E2F}"/>
                </a:ext>
              </a:extLst>
            </p:cNvPr>
            <p:cNvSpPr txBox="1"/>
            <p:nvPr/>
          </p:nvSpPr>
          <p:spPr>
            <a:xfrm>
              <a:off x="14127405" y="3254395"/>
              <a:ext cx="3319731" cy="6309420"/>
            </a:xfrm>
            <a:prstGeom prst="rect">
              <a:avLst/>
            </a:prstGeom>
            <a:noFill/>
          </p:spPr>
          <p:txBody>
            <a:bodyPr wrap="square">
              <a:spAutoFit/>
            </a:bodyPr>
            <a:lstStyle/>
            <a:p>
              <a:pPr>
                <a:buSzPts val="2000"/>
              </a:pPr>
              <a:r>
                <a:rPr lang="en-US" altLang="ja-JP" sz="2000" b="1" dirty="0">
                  <a:solidFill>
                    <a:srgbClr val="846862"/>
                  </a:solidFill>
                  <a:latin typeface="Montserrat" panose="00000500000000000000"/>
                  <a:ea typeface="Montserrat" panose="00000500000000000000"/>
                  <a:cs typeface="Montserrat" panose="00000500000000000000"/>
                  <a:sym typeface="Montserrat" panose="00000500000000000000"/>
                </a:rPr>
                <a:t>※</a:t>
              </a:r>
              <a:r>
                <a:rPr lang="ja-JP" altLang="en-US" sz="2000" b="1" dirty="0">
                  <a:solidFill>
                    <a:srgbClr val="846862"/>
                  </a:solidFill>
                  <a:latin typeface="Montserrat" panose="00000500000000000000"/>
                  <a:ea typeface="Montserrat" panose="00000500000000000000"/>
                  <a:cs typeface="Montserrat" panose="00000500000000000000"/>
                  <a:sym typeface="Montserrat" panose="00000500000000000000"/>
                </a:rPr>
                <a:t>第</a:t>
              </a:r>
              <a:r>
                <a:rPr lang="en-US" altLang="ja-JP" sz="2000" b="1" dirty="0">
                  <a:solidFill>
                    <a:srgbClr val="846862"/>
                  </a:solidFill>
                  <a:latin typeface="Montserrat" panose="00000500000000000000"/>
                  <a:ea typeface="Montserrat" panose="00000500000000000000"/>
                  <a:cs typeface="Montserrat" panose="00000500000000000000"/>
                  <a:sym typeface="Montserrat" panose="00000500000000000000"/>
                </a:rPr>
                <a:t>3</a:t>
              </a:r>
              <a:r>
                <a:rPr lang="ja-JP" altLang="en-US" sz="2000" b="1" dirty="0">
                  <a:solidFill>
                    <a:srgbClr val="846862"/>
                  </a:solidFill>
                  <a:latin typeface="Montserrat" panose="00000500000000000000"/>
                  <a:ea typeface="Montserrat" panose="00000500000000000000"/>
                  <a:cs typeface="Montserrat" panose="00000500000000000000"/>
                  <a:sym typeface="Montserrat" panose="00000500000000000000"/>
                </a:rPr>
                <a:t>火曜日、毎週水曜日、その他臨時休業日は</a:t>
              </a:r>
              <a:r>
                <a:rPr lang="en-US" altLang="ja-JP" sz="2000" b="1" dirty="0">
                  <a:solidFill>
                    <a:srgbClr val="846862"/>
                  </a:solidFill>
                  <a:latin typeface="Montserrat" panose="00000500000000000000"/>
                  <a:ea typeface="Montserrat" panose="00000500000000000000"/>
                  <a:cs typeface="Montserrat" panose="00000500000000000000"/>
                  <a:sym typeface="Montserrat" panose="00000500000000000000"/>
                </a:rPr>
                <a:t>Dinner2</a:t>
              </a:r>
              <a:r>
                <a:rPr lang="ja-JP" altLang="en-US" sz="2000" b="1" dirty="0">
                  <a:solidFill>
                    <a:srgbClr val="846862"/>
                  </a:solidFill>
                  <a:latin typeface="Montserrat" panose="00000500000000000000"/>
                  <a:ea typeface="Montserrat" panose="00000500000000000000"/>
                  <a:cs typeface="Montserrat" panose="00000500000000000000"/>
                  <a:sym typeface="Montserrat" panose="00000500000000000000"/>
                </a:rPr>
                <a:t>の提供となります。</a:t>
              </a:r>
              <a:endParaRPr lang="en-US" altLang="ja-JP" sz="2000" b="1" dirty="0">
                <a:solidFill>
                  <a:srgbClr val="846862"/>
                </a:solidFill>
                <a:latin typeface="Montserrat" panose="00000500000000000000"/>
                <a:ea typeface="Montserrat" panose="00000500000000000000"/>
                <a:cs typeface="Montserrat" panose="00000500000000000000"/>
                <a:sym typeface="Montserrat" panose="00000500000000000000"/>
              </a:endParaRPr>
            </a:p>
            <a:p>
              <a:pPr>
                <a:buSzPts val="2000"/>
              </a:pPr>
              <a:endParaRPr lang="en-US" altLang="ja-JP" sz="2000" b="1" dirty="0">
                <a:solidFill>
                  <a:srgbClr val="846862"/>
                </a:solidFill>
                <a:latin typeface="Montserrat" panose="00000500000000000000"/>
                <a:ea typeface="Montserrat" panose="00000500000000000000"/>
                <a:cs typeface="Montserrat" panose="00000500000000000000"/>
                <a:sym typeface="Montserrat" panose="00000500000000000000"/>
              </a:endParaRPr>
            </a:p>
            <a:p>
              <a:pPr algn="ctr">
                <a:buSzPts val="1600"/>
              </a:pPr>
              <a:r>
                <a:rPr lang="ja-JP" altLang="en-US" sz="1200" b="1" dirty="0">
                  <a:solidFill>
                    <a:srgbClr val="846862"/>
                  </a:solidFill>
                  <a:latin typeface="+mj-lt"/>
                  <a:sym typeface="Calibri" panose="020F0502020204030204"/>
                </a:rPr>
                <a:t>下記期間はご注文いただけません。</a:t>
              </a:r>
              <a:endParaRPr lang="en-US" altLang="ja-JP" sz="1200" b="1" dirty="0">
                <a:solidFill>
                  <a:srgbClr val="846862"/>
                </a:solidFill>
                <a:latin typeface="+mj-lt"/>
                <a:sym typeface="Calibri" panose="020F0502020204030204"/>
              </a:endParaRPr>
            </a:p>
            <a:p>
              <a:pPr algn="ctr">
                <a:buSzPts val="1600"/>
              </a:pPr>
              <a:r>
                <a:rPr lang="en-US" altLang="ja-JP" sz="1200" b="1" dirty="0">
                  <a:solidFill>
                    <a:srgbClr val="846862"/>
                  </a:solidFill>
                  <a:latin typeface="+mj-lt"/>
                  <a:sym typeface="Calibri" panose="020F0502020204030204"/>
                </a:rPr>
                <a:t>12/25〜1/10(</a:t>
              </a:r>
              <a:r>
                <a:rPr lang="ja-JP" altLang="en-US" sz="1200" b="1" dirty="0">
                  <a:solidFill>
                    <a:srgbClr val="846862"/>
                  </a:solidFill>
                  <a:latin typeface="+mj-lt"/>
                  <a:sym typeface="Calibri" panose="020F0502020204030204"/>
                </a:rPr>
                <a:t>年末年始</a:t>
              </a:r>
              <a:r>
                <a:rPr lang="en-US" altLang="ja-JP" sz="1200" b="1" dirty="0">
                  <a:solidFill>
                    <a:srgbClr val="846862"/>
                  </a:solidFill>
                  <a:latin typeface="+mj-lt"/>
                  <a:sym typeface="Calibri" panose="020F0502020204030204"/>
                </a:rPr>
                <a:t>)</a:t>
              </a:r>
            </a:p>
            <a:p>
              <a:pPr>
                <a:buSzPts val="2000"/>
              </a:pPr>
              <a:endParaRPr lang="en-US" altLang="ja-JP" sz="2000" b="1" dirty="0">
                <a:solidFill>
                  <a:srgbClr val="846862"/>
                </a:solidFill>
                <a:latin typeface="Montserrat" panose="00000500000000000000"/>
                <a:ea typeface="Montserrat" panose="00000500000000000000"/>
                <a:cs typeface="Montserrat" panose="00000500000000000000"/>
                <a:sym typeface="Montserrat" panose="00000500000000000000"/>
              </a:endParaRPr>
            </a:p>
            <a:p>
              <a:pPr>
                <a:buSzPts val="2000"/>
              </a:pPr>
              <a:endParaRPr lang="en-US" altLang="ja-JP" sz="2000" b="1" i="0"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a:buSzPts val="2000"/>
              </a:pPr>
              <a:endParaRPr lang="en-US" altLang="ja-JP" sz="2000" b="1" dirty="0">
                <a:solidFill>
                  <a:srgbClr val="846862"/>
                </a:solidFill>
                <a:latin typeface="Montserrat" panose="00000500000000000000"/>
                <a:ea typeface="Montserrat" panose="00000500000000000000"/>
                <a:cs typeface="Montserrat" panose="00000500000000000000"/>
                <a:sym typeface="Montserrat" panose="00000500000000000000"/>
              </a:endParaRPr>
            </a:p>
            <a:p>
              <a:pPr algn="ctr">
                <a:buSzPts val="2000"/>
              </a:pPr>
              <a:endParaRPr lang="en-US" altLang="ja-JP" sz="2000" b="1" dirty="0">
                <a:solidFill>
                  <a:srgbClr val="846862"/>
                </a:solidFill>
                <a:latin typeface="Montserrat" panose="00000500000000000000"/>
                <a:ea typeface="Montserrat" panose="00000500000000000000"/>
                <a:cs typeface="Montserrat" panose="00000500000000000000"/>
                <a:sym typeface="Montserrat" panose="00000500000000000000"/>
              </a:endParaRPr>
            </a:p>
            <a:p>
              <a:pPr algn="ctr">
                <a:buSzPts val="2000"/>
              </a:pPr>
              <a:endParaRPr lang="en-US" altLang="ja-JP" sz="2000" b="1" dirty="0">
                <a:solidFill>
                  <a:srgbClr val="846862"/>
                </a:solidFill>
                <a:latin typeface="Montserrat" panose="00000500000000000000"/>
                <a:ea typeface="Montserrat" panose="00000500000000000000"/>
                <a:cs typeface="Montserrat" panose="00000500000000000000"/>
                <a:sym typeface="Montserrat" panose="00000500000000000000"/>
              </a:endParaRPr>
            </a:p>
            <a:p>
              <a:pPr algn="ctr">
                <a:buSzPts val="2000"/>
              </a:pPr>
              <a:endParaRPr lang="en-US" altLang="ja-JP" sz="2000" b="1" dirty="0">
                <a:solidFill>
                  <a:srgbClr val="846862"/>
                </a:solidFill>
                <a:latin typeface="Montserrat" panose="00000500000000000000"/>
                <a:ea typeface="Montserrat" panose="00000500000000000000"/>
                <a:cs typeface="Montserrat" panose="00000500000000000000"/>
                <a:sym typeface="Montserrat" panose="00000500000000000000"/>
              </a:endParaRPr>
            </a:p>
            <a:p>
              <a:pPr algn="ctr">
                <a:buSzPts val="2000"/>
              </a:pPr>
              <a:endParaRPr lang="en-US" altLang="ja-JP" sz="2000" b="1" dirty="0">
                <a:solidFill>
                  <a:srgbClr val="846862"/>
                </a:solidFill>
                <a:latin typeface="Montserrat" panose="00000500000000000000"/>
                <a:ea typeface="Montserrat" panose="00000500000000000000"/>
                <a:cs typeface="Montserrat" panose="00000500000000000000"/>
                <a:sym typeface="Montserrat" panose="00000500000000000000"/>
              </a:endParaRPr>
            </a:p>
            <a:p>
              <a:pPr algn="ctr">
                <a:buSzPts val="2000"/>
              </a:pPr>
              <a:endParaRPr lang="en-US" altLang="ja-JP" sz="2000" b="1" dirty="0">
                <a:solidFill>
                  <a:srgbClr val="846862"/>
                </a:solidFill>
                <a:latin typeface="Montserrat" panose="00000500000000000000"/>
                <a:ea typeface="Montserrat" panose="00000500000000000000"/>
                <a:cs typeface="Montserrat" panose="00000500000000000000"/>
                <a:sym typeface="Montserrat" panose="00000500000000000000"/>
              </a:endParaRPr>
            </a:p>
            <a:p>
              <a:pPr algn="ctr">
                <a:buSzPts val="2000"/>
              </a:pPr>
              <a:endParaRPr lang="en-US" altLang="ja-JP" sz="2000" b="1" dirty="0">
                <a:solidFill>
                  <a:srgbClr val="846862"/>
                </a:solidFill>
                <a:latin typeface="Montserrat" panose="00000500000000000000"/>
                <a:ea typeface="Montserrat" panose="00000500000000000000"/>
                <a:cs typeface="Montserrat" panose="00000500000000000000"/>
                <a:sym typeface="Montserrat" panose="00000500000000000000"/>
              </a:endParaRPr>
            </a:p>
            <a:p>
              <a:pPr algn="ctr">
                <a:buSzPts val="2000"/>
              </a:pPr>
              <a:endParaRPr lang="en-US" altLang="ja-JP" sz="2000" b="1" dirty="0">
                <a:solidFill>
                  <a:srgbClr val="846862"/>
                </a:solidFill>
                <a:latin typeface="Montserrat" panose="00000500000000000000"/>
                <a:ea typeface="Montserrat" panose="00000500000000000000"/>
                <a:cs typeface="Montserrat" panose="00000500000000000000"/>
                <a:sym typeface="Montserrat" panose="00000500000000000000"/>
              </a:endParaRPr>
            </a:p>
            <a:p>
              <a:pPr algn="ctr">
                <a:buSzPts val="2000"/>
              </a:pPr>
              <a:endParaRPr lang="en-US" altLang="ja-JP" sz="2000" b="1" dirty="0">
                <a:solidFill>
                  <a:srgbClr val="846862"/>
                </a:solidFill>
                <a:latin typeface="Montserrat" panose="00000500000000000000"/>
                <a:ea typeface="Montserrat" panose="00000500000000000000"/>
                <a:cs typeface="Montserrat" panose="00000500000000000000"/>
                <a:sym typeface="Montserrat" panose="00000500000000000000"/>
              </a:endParaRPr>
            </a:p>
            <a:p>
              <a:pPr>
                <a:buSzPts val="2000"/>
              </a:pPr>
              <a:r>
                <a:rPr lang="en-US" altLang="ja-JP" sz="2000" b="1" dirty="0">
                  <a:solidFill>
                    <a:srgbClr val="846862"/>
                  </a:solidFill>
                  <a:latin typeface="Montserrat" panose="00000500000000000000"/>
                  <a:ea typeface="Montserrat" panose="00000500000000000000"/>
                  <a:cs typeface="Montserrat" panose="00000500000000000000"/>
                  <a:sym typeface="Montserrat" panose="00000500000000000000"/>
                </a:rPr>
                <a:t>※4,800</a:t>
              </a:r>
              <a:r>
                <a:rPr lang="ja-JP" altLang="en-US" sz="2000" b="1" dirty="0">
                  <a:solidFill>
                    <a:srgbClr val="846862"/>
                  </a:solidFill>
                  <a:latin typeface="Montserrat" panose="00000500000000000000"/>
                  <a:ea typeface="Montserrat" panose="00000500000000000000"/>
                  <a:cs typeface="Montserrat" panose="00000500000000000000"/>
                  <a:sym typeface="Montserrat" panose="00000500000000000000"/>
                </a:rPr>
                <a:t>円で子供用</a:t>
              </a:r>
              <a:r>
                <a:rPr lang="ja-JP" altLang="en-US" sz="2000" b="1" i="0"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のお食事もござます。大人のお料理を頼む方のみ合わせてご注文頂けます。</a:t>
              </a:r>
              <a:endParaRPr lang="en-US" altLang="ja-JP" sz="2000" b="1" i="0"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p:txBody>
        </p:sp>
        <p:sp>
          <p:nvSpPr>
            <p:cNvPr id="10" name="テキスト ボックス 9">
              <a:extLst>
                <a:ext uri="{FF2B5EF4-FFF2-40B4-BE49-F238E27FC236}">
                  <a16:creationId xmlns:a16="http://schemas.microsoft.com/office/drawing/2014/main" id="{BDC6439B-F377-BF88-805B-9785978FD2E0}"/>
                </a:ext>
              </a:extLst>
            </p:cNvPr>
            <p:cNvSpPr txBox="1"/>
            <p:nvPr/>
          </p:nvSpPr>
          <p:spPr>
            <a:xfrm>
              <a:off x="8569394" y="6089727"/>
              <a:ext cx="3319731" cy="707886"/>
            </a:xfrm>
            <a:prstGeom prst="rect">
              <a:avLst/>
            </a:prstGeom>
            <a:noFill/>
          </p:spPr>
          <p:txBody>
            <a:bodyPr wrap="square">
              <a:spAutoFit/>
            </a:bodyPr>
            <a:lstStyle/>
            <a:p>
              <a:pPr algn="ctr">
                <a:buSzPts val="2000"/>
              </a:pPr>
              <a:r>
                <a:rPr lang="en-US" altLang="ja-JP" sz="2000" b="1" i="0" u="sng"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Dinner 2</a:t>
              </a:r>
            </a:p>
            <a:p>
              <a:pPr algn="ctr">
                <a:buSzPts val="2000"/>
              </a:pPr>
              <a:r>
                <a:rPr lang="ja-JP" altLang="en-US" sz="2000" b="1" dirty="0">
                  <a:solidFill>
                    <a:srgbClr val="846862"/>
                  </a:solidFill>
                  <a:latin typeface="Montserrat" panose="00000500000000000000"/>
                  <a:ea typeface="Montserrat" panose="00000500000000000000"/>
                  <a:cs typeface="Montserrat" panose="00000500000000000000"/>
                  <a:sym typeface="Montserrat" panose="00000500000000000000"/>
                </a:rPr>
                <a:t>配達時間：</a:t>
              </a:r>
              <a:r>
                <a:rPr lang="en-US" altLang="ja-JP" sz="2000" b="1" dirty="0">
                  <a:solidFill>
                    <a:srgbClr val="846862"/>
                  </a:solidFill>
                  <a:latin typeface="Montserrat" panose="00000500000000000000"/>
                  <a:ea typeface="Montserrat" panose="00000500000000000000"/>
                  <a:cs typeface="Montserrat" panose="00000500000000000000"/>
                  <a:sym typeface="Montserrat" panose="00000500000000000000"/>
                </a:rPr>
                <a:t>17:30</a:t>
              </a:r>
              <a:r>
                <a:rPr lang="ja-JP" altLang="en-US" sz="2000" b="1" dirty="0">
                  <a:solidFill>
                    <a:srgbClr val="846862"/>
                  </a:solidFill>
                  <a:latin typeface="Montserrat" panose="00000500000000000000"/>
                  <a:ea typeface="Montserrat" panose="00000500000000000000"/>
                  <a:cs typeface="Montserrat" panose="00000500000000000000"/>
                  <a:sym typeface="Montserrat" panose="00000500000000000000"/>
                </a:rPr>
                <a:t>～</a:t>
              </a:r>
              <a:r>
                <a:rPr lang="en-US" altLang="ja-JP" sz="2000" b="1" dirty="0">
                  <a:solidFill>
                    <a:srgbClr val="846862"/>
                  </a:solidFill>
                  <a:latin typeface="Montserrat" panose="00000500000000000000"/>
                  <a:ea typeface="Montserrat" panose="00000500000000000000"/>
                  <a:cs typeface="Montserrat" panose="00000500000000000000"/>
                  <a:sym typeface="Montserrat" panose="00000500000000000000"/>
                </a:rPr>
                <a:t>18:00</a:t>
              </a:r>
              <a:endParaRPr lang="en-US" altLang="ja-JP" sz="2000" b="1" i="0"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p:txBody>
        </p:sp>
        <p:sp>
          <p:nvSpPr>
            <p:cNvPr id="11" name="Google Shape;239;p12">
              <a:extLst>
                <a:ext uri="{FF2B5EF4-FFF2-40B4-BE49-F238E27FC236}">
                  <a16:creationId xmlns:a16="http://schemas.microsoft.com/office/drawing/2014/main" id="{3593F7E7-BDD8-1138-7FC5-7ACE2034F21C}"/>
                </a:ext>
              </a:extLst>
            </p:cNvPr>
            <p:cNvSpPr txBox="1"/>
            <p:nvPr/>
          </p:nvSpPr>
          <p:spPr>
            <a:xfrm>
              <a:off x="13922323" y="1796303"/>
              <a:ext cx="3700800" cy="1754286"/>
            </a:xfrm>
            <a:prstGeom prst="rect">
              <a:avLst/>
            </a:prstGeom>
            <a:noFill/>
            <a:ln>
              <a:noFill/>
            </a:ln>
          </p:spPr>
          <p:txBody>
            <a:bodyPr spcFirstLastPara="1" wrap="square" lIns="91425" tIns="45700" rIns="91425" bIns="45700" anchor="t" anchorCtr="0">
              <a:spAutoFit/>
            </a:bodyPr>
            <a:lstStyle/>
            <a:p>
              <a:pPr algn="ctr">
                <a:buSzPts val="1800"/>
              </a:pPr>
              <a:r>
                <a:rPr lang="ja-JP" altLang="en-US" sz="1800" b="1" dirty="0">
                  <a:solidFill>
                    <a:srgbClr val="846862"/>
                  </a:solidFill>
                  <a:latin typeface="Montserrat" panose="00000500000000000000"/>
                  <a:ea typeface="Montserrat" panose="00000500000000000000"/>
                  <a:cs typeface="Montserrat" panose="00000500000000000000"/>
                  <a:sym typeface="Montserrat" panose="00000500000000000000"/>
                </a:rPr>
                <a:t>                                                                             </a:t>
              </a:r>
              <a:endParaRPr sz="20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algn="ctr">
                <a:buSzPts val="2000"/>
              </a:pPr>
              <a:r>
                <a:rPr lang="ja-JP" altLang="en-US" sz="2000" b="1" i="0" u="sng"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和食</a:t>
              </a:r>
              <a:endParaRPr lang="en-US" altLang="ja-JP" sz="2000" b="1" i="0" u="sng"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algn="ctr">
                <a:buSzPts val="2000"/>
              </a:pPr>
              <a:r>
                <a:rPr lang="ja-JP" altLang="en-US" sz="2000" b="1" i="0"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～京懐石～</a:t>
              </a:r>
              <a:endParaRPr lang="en-US" altLang="ja-JP" sz="2000" b="1" i="0"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ctr" rtl="0">
                <a:lnSpc>
                  <a:spcPct val="100000"/>
                </a:lnSpc>
                <a:spcBef>
                  <a:spcPts val="0"/>
                </a:spcBef>
                <a:spcAft>
                  <a:spcPts val="0"/>
                </a:spcAft>
                <a:buClr>
                  <a:srgbClr val="000000"/>
                </a:buClr>
                <a:buSzPts val="1600"/>
                <a:buFont typeface="Arial" panose="020B0604020202020204"/>
                <a:buNone/>
              </a:pPr>
              <a:endParaRPr lang="en-US" sz="2000" i="0" u="none" strike="noStrike" cap="none" dirty="0">
                <a:solidFill>
                  <a:schemeClr val="dk1"/>
                </a:solidFill>
                <a:latin typeface="Calibri" panose="020F0502020204030204"/>
                <a:cs typeface="Calibri" panose="020F0502020204030204"/>
                <a:sym typeface="Calibri" panose="020F0502020204030204"/>
              </a:endParaRPr>
            </a:p>
            <a:p>
              <a:pPr marL="0" marR="0" lvl="0" indent="0" algn="ctr" rtl="0">
                <a:lnSpc>
                  <a:spcPct val="100000"/>
                </a:lnSpc>
                <a:spcBef>
                  <a:spcPts val="0"/>
                </a:spcBef>
                <a:spcAft>
                  <a:spcPts val="0"/>
                </a:spcAft>
                <a:buClr>
                  <a:srgbClr val="000000"/>
                </a:buClr>
                <a:buSzPts val="1600"/>
                <a:buFont typeface="Arial" panose="020B0604020202020204"/>
                <a:buNone/>
              </a:pPr>
              <a:endParaRPr sz="120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p:txBody>
        </p:sp>
        <p:pic>
          <p:nvPicPr>
            <p:cNvPr id="12" name="Google Shape;242;p12">
              <a:extLst>
                <a:ext uri="{FF2B5EF4-FFF2-40B4-BE49-F238E27FC236}">
                  <a16:creationId xmlns:a16="http://schemas.microsoft.com/office/drawing/2014/main" id="{7E681746-AFCC-9F0E-109C-5CB4E98A83DE}"/>
                </a:ext>
              </a:extLst>
            </p:cNvPr>
            <p:cNvPicPr preferRelativeResize="0"/>
            <p:nvPr/>
          </p:nvPicPr>
          <p:blipFill>
            <a:blip r:embed="rId7"/>
            <a:srcRect l="10277" r="10277"/>
            <a:stretch/>
          </p:blipFill>
          <p:spPr>
            <a:xfrm>
              <a:off x="11287848" y="7618746"/>
              <a:ext cx="2682684" cy="2251161"/>
            </a:xfrm>
            <a:prstGeom prst="ellipse">
              <a:avLst/>
            </a:prstGeom>
            <a:noFill/>
            <a:ln w="63500" cap="rnd" cmpd="sng">
              <a:solidFill>
                <a:srgbClr val="333333"/>
              </a:solidFill>
              <a:prstDash val="solid"/>
              <a:round/>
              <a:headEnd type="none" w="sm" len="sm"/>
              <a:tailEnd type="none" w="sm" len="sm"/>
            </a:ln>
            <a:effectLst/>
          </p:spPr>
        </p:pic>
        <p:sp>
          <p:nvSpPr>
            <p:cNvPr id="13" name="テキスト ボックス 12">
              <a:extLst>
                <a:ext uri="{FF2B5EF4-FFF2-40B4-BE49-F238E27FC236}">
                  <a16:creationId xmlns:a16="http://schemas.microsoft.com/office/drawing/2014/main" id="{6DC74B58-2F02-7A7C-1481-DCE4F58CBDDE}"/>
                </a:ext>
              </a:extLst>
            </p:cNvPr>
            <p:cNvSpPr txBox="1"/>
            <p:nvPr/>
          </p:nvSpPr>
          <p:spPr>
            <a:xfrm>
              <a:off x="8062986" y="1637879"/>
              <a:ext cx="3319731" cy="707886"/>
            </a:xfrm>
            <a:prstGeom prst="rect">
              <a:avLst/>
            </a:prstGeom>
            <a:noFill/>
          </p:spPr>
          <p:txBody>
            <a:bodyPr wrap="square">
              <a:spAutoFit/>
            </a:bodyPr>
            <a:lstStyle/>
            <a:p>
              <a:pPr algn="ctr">
                <a:buSzPts val="2000"/>
              </a:pPr>
              <a:r>
                <a:rPr lang="en-US" altLang="ja-JP" sz="2000" b="1" i="0" u="sng" strike="noStrike" cap="none" dirty="0">
                  <a:solidFill>
                    <a:srgbClr val="846862"/>
                  </a:solidFill>
                  <a:latin typeface="Montserrat" panose="00000500000000000000"/>
                  <a:ea typeface="Montserrat" panose="00000500000000000000"/>
                  <a:cs typeface="Montserrat" panose="00000500000000000000"/>
                  <a:sym typeface="Montserrat" panose="00000500000000000000"/>
                </a:rPr>
                <a:t>Dinner 1</a:t>
              </a:r>
            </a:p>
            <a:p>
              <a:pPr algn="ctr">
                <a:buSzPts val="2000"/>
              </a:pPr>
              <a:r>
                <a:rPr lang="ja-JP" altLang="en-US" sz="2000" b="1" dirty="0">
                  <a:solidFill>
                    <a:srgbClr val="846862"/>
                  </a:solidFill>
                  <a:latin typeface="Montserrat" panose="00000500000000000000"/>
                  <a:ea typeface="Montserrat" panose="00000500000000000000"/>
                  <a:cs typeface="Montserrat" panose="00000500000000000000"/>
                  <a:sym typeface="Montserrat" panose="00000500000000000000"/>
                </a:rPr>
                <a:t>配達時間：</a:t>
              </a:r>
              <a:r>
                <a:rPr lang="en-US" altLang="ja-JP" sz="2000" b="1" dirty="0">
                  <a:solidFill>
                    <a:srgbClr val="846862"/>
                  </a:solidFill>
                  <a:latin typeface="Montserrat" panose="00000500000000000000"/>
                  <a:ea typeface="Montserrat" panose="00000500000000000000"/>
                  <a:cs typeface="Montserrat" panose="00000500000000000000"/>
                  <a:sym typeface="Montserrat" panose="00000500000000000000"/>
                </a:rPr>
                <a:t>18:30</a:t>
              </a:r>
              <a:r>
                <a:rPr lang="ja-JP" altLang="en-US" sz="2000" b="1" dirty="0">
                  <a:solidFill>
                    <a:srgbClr val="846862"/>
                  </a:solidFill>
                  <a:latin typeface="Montserrat" panose="00000500000000000000"/>
                  <a:ea typeface="Montserrat" panose="00000500000000000000"/>
                  <a:cs typeface="Montserrat" panose="00000500000000000000"/>
                  <a:sym typeface="Montserrat" panose="00000500000000000000"/>
                </a:rPr>
                <a:t>～</a:t>
              </a:r>
              <a:r>
                <a:rPr lang="en-US" altLang="ja-JP" sz="2000" b="1" dirty="0">
                  <a:solidFill>
                    <a:srgbClr val="846862"/>
                  </a:solidFill>
                  <a:latin typeface="Montserrat" panose="00000500000000000000"/>
                  <a:ea typeface="Montserrat" panose="00000500000000000000"/>
                  <a:cs typeface="Montserrat" panose="00000500000000000000"/>
                  <a:sym typeface="Montserrat" panose="00000500000000000000"/>
                </a:rPr>
                <a:t>19:00</a:t>
              </a:r>
              <a:endParaRPr lang="en-US" altLang="ja-JP" sz="2000" b="1" i="0"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3" name="Google Shape;233;p12"/>
          <p:cNvSpPr txBox="1"/>
          <p:nvPr/>
        </p:nvSpPr>
        <p:spPr>
          <a:xfrm>
            <a:off x="409357" y="600435"/>
            <a:ext cx="11557807" cy="1218795"/>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3600"/>
              <a:buFont typeface="Arial" panose="020B0604020202020204"/>
              <a:buNone/>
            </a:pPr>
            <a:r>
              <a:rPr lang="ja-JP" sz="36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a:t>
            </a:r>
            <a:r>
              <a:rPr lang="ja-JP" sz="3600" b="1">
                <a:solidFill>
                  <a:srgbClr val="846862"/>
                </a:solidFill>
                <a:latin typeface="Montserrat" panose="00000500000000000000"/>
                <a:ea typeface="Montserrat" panose="00000500000000000000"/>
                <a:cs typeface="Montserrat" panose="00000500000000000000"/>
                <a:sym typeface="Montserrat" panose="00000500000000000000"/>
              </a:rPr>
              <a:t>記念日プレゼントの手配について</a:t>
            </a:r>
            <a:endParaRPr lang="ja-JP" sz="3600" b="1" i="0" u="none" strike="noStrike" cap="none">
              <a:solidFill>
                <a:srgbClr val="846862"/>
              </a:solidFill>
              <a:latin typeface="Montserrat" panose="00000500000000000000"/>
              <a:ea typeface="Montserrat" panose="00000500000000000000"/>
              <a:cs typeface="Montserrat" panose="00000500000000000000"/>
            </a:endParaRPr>
          </a:p>
          <a:p>
            <a:pPr marL="0" marR="0" lvl="0" indent="0" algn="l" rtl="0">
              <a:lnSpc>
                <a:spcPct val="220000"/>
              </a:lnSpc>
              <a:spcBef>
                <a:spcPts val="0"/>
              </a:spcBef>
              <a:spcAft>
                <a:spcPts val="0"/>
              </a:spcAft>
              <a:buClr>
                <a:srgbClr val="000000"/>
              </a:buClr>
              <a:buSzPts val="1800"/>
              <a:buFont typeface="Arial" panose="020B0604020202020204"/>
              <a:buNone/>
            </a:pPr>
            <a:endParaRPr sz="18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p:txBody>
      </p:sp>
      <p:sp>
        <p:nvSpPr>
          <p:cNvPr id="236" name="Google Shape;236;p12"/>
          <p:cNvSpPr/>
          <p:nvPr/>
        </p:nvSpPr>
        <p:spPr>
          <a:xfrm>
            <a:off x="12246180" y="-495300"/>
            <a:ext cx="5019675" cy="914400"/>
          </a:xfrm>
          <a:prstGeom prst="rect">
            <a:avLst/>
          </a:pr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9" name="Google Shape;239;p12"/>
          <p:cNvSpPr txBox="1"/>
          <p:nvPr/>
        </p:nvSpPr>
        <p:spPr>
          <a:xfrm>
            <a:off x="324301" y="1050933"/>
            <a:ext cx="17335329" cy="49551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panose="020B0604020202020204"/>
              <a:buNone/>
            </a:pPr>
            <a:r>
              <a:rPr lang="ja-JP" sz="18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a:t>
            </a:r>
            <a:endParaRPr sz="20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algn="ctr">
              <a:buSzPts val="2000"/>
            </a:pPr>
            <a:r>
              <a:rPr lang="ja-JP" sz="20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a:t>
            </a:r>
            <a:r>
              <a:rPr lang="ja-JP" sz="2000" b="1">
                <a:solidFill>
                  <a:srgbClr val="846862"/>
                </a:solidFill>
                <a:latin typeface="Montserrat" panose="00000500000000000000"/>
                <a:ea typeface="Montserrat" panose="00000500000000000000"/>
                <a:cs typeface="Montserrat" panose="00000500000000000000"/>
                <a:sym typeface="Montserrat" panose="00000500000000000000"/>
              </a:rPr>
              <a:t>お誕生日や記念日など</a:t>
            </a:r>
            <a:r>
              <a:rPr lang="ja-JP" altLang="en-US" sz="2000" b="1">
                <a:solidFill>
                  <a:srgbClr val="846862"/>
                </a:solidFill>
                <a:latin typeface="Montserrat" panose="00000500000000000000"/>
                <a:ea typeface="Montserrat" panose="00000500000000000000"/>
                <a:cs typeface="Montserrat" panose="00000500000000000000"/>
                <a:sym typeface="Montserrat" panose="00000500000000000000"/>
              </a:rPr>
              <a:t>　大切な日のお祝いに　ケーキとフラワーボックスをご用意しております。</a:t>
            </a:r>
            <a:r>
              <a:rPr lang="ja-JP" altLang="en-US" sz="20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a:t>
            </a:r>
            <a:endParaRPr lang="ja-JP" altLang="en-US" sz="2000" b="1" i="0" u="none" strike="noStrike" cap="none">
              <a:solidFill>
                <a:srgbClr val="846862"/>
              </a:solidFill>
              <a:latin typeface="Montserrat" panose="00000500000000000000"/>
              <a:ea typeface="Montserrat" panose="00000500000000000000"/>
              <a:cs typeface="Montserrat" panose="00000500000000000000"/>
            </a:endParaRPr>
          </a:p>
          <a:p>
            <a:pPr marL="0" marR="0" lvl="0" indent="0" algn="ctr" rtl="0">
              <a:lnSpc>
                <a:spcPct val="100000"/>
              </a:lnSpc>
              <a:spcBef>
                <a:spcPts val="0"/>
              </a:spcBef>
              <a:spcAft>
                <a:spcPts val="0"/>
              </a:spcAft>
              <a:buClr>
                <a:srgbClr val="000000"/>
              </a:buClr>
              <a:buSzPts val="2000"/>
              <a:buFont typeface="Arial" panose="020B0604020202020204"/>
              <a:buNone/>
            </a:pPr>
            <a:endParaRPr lang="en-US" altLang="ja-JP" sz="200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rtl="0">
              <a:lnSpc>
                <a:spcPct val="100000"/>
              </a:lnSpc>
              <a:spcBef>
                <a:spcPts val="0"/>
              </a:spcBef>
              <a:spcAft>
                <a:spcPts val="0"/>
              </a:spcAft>
              <a:buClr>
                <a:srgbClr val="000000"/>
              </a:buClr>
              <a:buSzPts val="1600"/>
              <a:buFont typeface="Arial" panose="020B0604020202020204"/>
              <a:buNone/>
            </a:pPr>
            <a:endParaRPr lang="ja-JP" altLang="en-US" sz="1600">
              <a:solidFill>
                <a:srgbClr val="846862"/>
              </a:solidFill>
              <a:latin typeface="Montserrat" panose="00000500000000000000"/>
              <a:ea typeface="Montserrat" panose="00000500000000000000"/>
              <a:cs typeface="Montserrat" panose="00000500000000000000"/>
            </a:endParaRPr>
          </a:p>
          <a:p>
            <a:pPr marL="0" marR="0" lvl="0" indent="0" rtl="0">
              <a:lnSpc>
                <a:spcPct val="100000"/>
              </a:lnSpc>
              <a:spcBef>
                <a:spcPts val="0"/>
              </a:spcBef>
              <a:spcAft>
                <a:spcPts val="0"/>
              </a:spcAft>
              <a:buClr>
                <a:srgbClr val="000000"/>
              </a:buClr>
              <a:buSzPts val="1600"/>
              <a:buFont typeface="Arial" panose="020B0604020202020204"/>
              <a:buNone/>
            </a:pPr>
            <a:endParaRPr lang="en-US" altLang="ja-JP">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rtl="0">
              <a:lnSpc>
                <a:spcPct val="100000"/>
              </a:lnSpc>
              <a:spcBef>
                <a:spcPts val="0"/>
              </a:spcBef>
              <a:spcAft>
                <a:spcPts val="0"/>
              </a:spcAft>
              <a:buClr>
                <a:srgbClr val="000000"/>
              </a:buClr>
              <a:buSzPts val="1600"/>
              <a:buFont typeface="Arial" panose="020B0604020202020204"/>
              <a:buNone/>
            </a:pPr>
            <a:endParaRPr lang="en-US" altLang="ja-JP">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rtl="0">
              <a:lnSpc>
                <a:spcPct val="100000"/>
              </a:lnSpc>
              <a:spcBef>
                <a:spcPts val="0"/>
              </a:spcBef>
              <a:spcAft>
                <a:spcPts val="0"/>
              </a:spcAft>
              <a:buClr>
                <a:srgbClr val="000000"/>
              </a:buClr>
              <a:buSzPts val="1600"/>
              <a:buFont typeface="Arial" panose="020B0604020202020204"/>
              <a:buNone/>
            </a:pPr>
            <a:endParaRPr lang="en-US" sz="2000" b="0" i="0" u="none" strike="noStrike" cap="none">
              <a:solidFill>
                <a:srgbClr val="846862"/>
              </a:solidFill>
              <a:latin typeface="Montserrat" panose="00000500000000000000"/>
              <a:ea typeface="Calibri" panose="020F0502020204030204"/>
              <a:cs typeface="Calibri" panose="020F0502020204030204"/>
              <a:sym typeface="Montserrat" panose="00000500000000000000"/>
            </a:endParaRPr>
          </a:p>
          <a:p>
            <a:pPr marL="0" marR="0" lvl="0" indent="0" rtl="0">
              <a:lnSpc>
                <a:spcPct val="100000"/>
              </a:lnSpc>
              <a:spcBef>
                <a:spcPts val="0"/>
              </a:spcBef>
              <a:spcAft>
                <a:spcPts val="0"/>
              </a:spcAft>
              <a:buClr>
                <a:srgbClr val="000000"/>
              </a:buClr>
              <a:buSzPts val="1600"/>
              <a:buFont typeface="Arial" panose="020B0604020202020204"/>
              <a:buNone/>
            </a:pPr>
            <a:endParaRPr lang="en-US" sz="2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rtl="0">
              <a:lnSpc>
                <a:spcPct val="100000"/>
              </a:lnSpc>
              <a:spcBef>
                <a:spcPts val="0"/>
              </a:spcBef>
              <a:spcAft>
                <a:spcPts val="0"/>
              </a:spcAft>
              <a:buClr>
                <a:srgbClr val="000000"/>
              </a:buClr>
              <a:buSzPts val="1600"/>
              <a:buFont typeface="Arial" panose="020B0604020202020204"/>
              <a:buNone/>
            </a:pPr>
            <a:endParaRPr lang="en-US"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rtl="0">
              <a:lnSpc>
                <a:spcPct val="100000"/>
              </a:lnSpc>
              <a:spcBef>
                <a:spcPts val="0"/>
              </a:spcBef>
              <a:spcAft>
                <a:spcPts val="0"/>
              </a:spcAft>
              <a:buClr>
                <a:srgbClr val="000000"/>
              </a:buClr>
              <a:buSzPts val="1600"/>
              <a:buFont typeface="Arial" panose="020B0604020202020204"/>
              <a:buNone/>
            </a:pPr>
            <a:endParaRPr lang="en-US" sz="2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rtl="0">
              <a:lnSpc>
                <a:spcPct val="100000"/>
              </a:lnSpc>
              <a:spcBef>
                <a:spcPts val="0"/>
              </a:spcBef>
              <a:spcAft>
                <a:spcPts val="0"/>
              </a:spcAft>
              <a:buClr>
                <a:srgbClr val="000000"/>
              </a:buClr>
              <a:buSzPts val="1600"/>
              <a:buFont typeface="Arial" panose="020B0604020202020204"/>
              <a:buNone/>
            </a:pPr>
            <a:endParaRPr lang="en-US"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rtl="0">
              <a:lnSpc>
                <a:spcPct val="100000"/>
              </a:lnSpc>
              <a:spcBef>
                <a:spcPts val="0"/>
              </a:spcBef>
              <a:spcAft>
                <a:spcPts val="0"/>
              </a:spcAft>
              <a:buClr>
                <a:srgbClr val="000000"/>
              </a:buClr>
              <a:buSzPts val="1600"/>
              <a:buFont typeface="Arial" panose="020B0604020202020204"/>
              <a:buNone/>
            </a:pPr>
            <a:endParaRPr lang="en-US" sz="2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rtl="0">
              <a:lnSpc>
                <a:spcPct val="100000"/>
              </a:lnSpc>
              <a:spcBef>
                <a:spcPts val="0"/>
              </a:spcBef>
              <a:spcAft>
                <a:spcPts val="0"/>
              </a:spcAft>
              <a:buClr>
                <a:srgbClr val="000000"/>
              </a:buClr>
              <a:buSzPts val="1600"/>
              <a:buFont typeface="Arial" panose="020B0604020202020204"/>
              <a:buNone/>
            </a:pPr>
            <a:endParaRPr lang="en-US"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rtl="0">
              <a:lnSpc>
                <a:spcPct val="100000"/>
              </a:lnSpc>
              <a:spcBef>
                <a:spcPts val="0"/>
              </a:spcBef>
              <a:spcAft>
                <a:spcPts val="0"/>
              </a:spcAft>
              <a:buClr>
                <a:srgbClr val="000000"/>
              </a:buClr>
              <a:buSzPts val="1600"/>
              <a:buFont typeface="Arial" panose="020B0604020202020204"/>
              <a:buNone/>
            </a:pPr>
            <a:endParaRPr lang="en-US" sz="2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rtl="0">
              <a:lnSpc>
                <a:spcPct val="100000"/>
              </a:lnSpc>
              <a:spcBef>
                <a:spcPts val="0"/>
              </a:spcBef>
              <a:spcAft>
                <a:spcPts val="0"/>
              </a:spcAft>
              <a:buClr>
                <a:srgbClr val="000000"/>
              </a:buClr>
              <a:buSzPts val="1600"/>
              <a:buFont typeface="Arial" panose="020B0604020202020204"/>
              <a:buNone/>
            </a:pPr>
            <a:endParaRPr lang="en-US"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rtl="0">
              <a:lnSpc>
                <a:spcPct val="100000"/>
              </a:lnSpc>
              <a:spcBef>
                <a:spcPts val="0"/>
              </a:spcBef>
              <a:spcAft>
                <a:spcPts val="0"/>
              </a:spcAft>
              <a:buClr>
                <a:srgbClr val="000000"/>
              </a:buClr>
              <a:buSzPts val="1600"/>
              <a:buFont typeface="Arial" panose="020B0604020202020204"/>
              <a:buNone/>
            </a:pPr>
            <a:endParaRPr lang="en-US" sz="2000">
              <a:solidFill>
                <a:schemeClr val="dk1"/>
              </a:solidFill>
              <a:latin typeface="Calibri" panose="020F0502020204030204"/>
              <a:ea typeface="Calibri" panose="020F0502020204030204"/>
              <a:cs typeface="Calibri" panose="020F0502020204030204"/>
              <a:sym typeface="Calibri" panose="020F0502020204030204"/>
            </a:endParaRPr>
          </a:p>
          <a:p>
            <a:pPr>
              <a:buSzPts val="1600"/>
            </a:pPr>
            <a:endParaRPr lang="ja-JP" altLang="en-US">
              <a:solidFill>
                <a:srgbClr val="846862"/>
              </a:solidFill>
              <a:latin typeface="Montserrat" panose="00000500000000000000"/>
            </a:endParaRPr>
          </a:p>
        </p:txBody>
      </p:sp>
      <p:sp>
        <p:nvSpPr>
          <p:cNvPr id="241" name="Google Shape;241;p12"/>
          <p:cNvSpPr txBox="1"/>
          <p:nvPr/>
        </p:nvSpPr>
        <p:spPr>
          <a:xfrm>
            <a:off x="10362349" y="1193780"/>
            <a:ext cx="11557807" cy="1218795"/>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3600"/>
              <a:buFont typeface="Arial" panose="020B0604020202020204"/>
              <a:buNone/>
            </a:pPr>
            <a:endParaRPr sz="36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220000"/>
              </a:lnSpc>
              <a:spcBef>
                <a:spcPts val="0"/>
              </a:spcBef>
              <a:spcAft>
                <a:spcPts val="0"/>
              </a:spcAft>
              <a:buClr>
                <a:srgbClr val="000000"/>
              </a:buClr>
              <a:buSzPts val="1800"/>
              <a:buFont typeface="Arial" panose="020B0604020202020204"/>
              <a:buNone/>
            </a:pPr>
            <a:endParaRPr sz="18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p:txBody>
      </p:sp>
      <p:sp>
        <p:nvSpPr>
          <p:cNvPr id="2" name="テキスト ボックス 1"/>
          <p:cNvSpPr txBox="1"/>
          <p:nvPr/>
        </p:nvSpPr>
        <p:spPr>
          <a:xfrm>
            <a:off x="7772400" y="491490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l"/>
            <a:endParaRPr lang="ja-JP" altLang="en-US"/>
          </a:p>
        </p:txBody>
      </p:sp>
      <p:pic>
        <p:nvPicPr>
          <p:cNvPr id="3" name="図 6" descr="皿の上にある数種類のフルーツ&#10;&#10;説明は自動で生成されたものです">
            <a:extLst>
              <a:ext uri="{FF2B5EF4-FFF2-40B4-BE49-F238E27FC236}">
                <a16:creationId xmlns:a16="http://schemas.microsoft.com/office/drawing/2014/main" id="{BE1E2643-1D42-49A4-90B5-B3B27BB59F00}"/>
              </a:ext>
            </a:extLst>
          </p:cNvPr>
          <p:cNvPicPr>
            <a:picLocks noChangeAspect="1"/>
          </p:cNvPicPr>
          <p:nvPr/>
        </p:nvPicPr>
        <p:blipFill>
          <a:blip r:embed="rId3"/>
          <a:stretch>
            <a:fillRect/>
          </a:stretch>
        </p:blipFill>
        <p:spPr>
          <a:xfrm>
            <a:off x="3472768" y="1847174"/>
            <a:ext cx="3269042" cy="2404011"/>
          </a:xfrm>
          <a:prstGeom prst="rect">
            <a:avLst/>
          </a:prstGeom>
        </p:spPr>
      </p:pic>
      <p:sp>
        <p:nvSpPr>
          <p:cNvPr id="7" name="Google Shape;239;p12">
            <a:extLst>
              <a:ext uri="{FF2B5EF4-FFF2-40B4-BE49-F238E27FC236}">
                <a16:creationId xmlns:a16="http://schemas.microsoft.com/office/drawing/2014/main" id="{CCB2A9C1-E460-41AA-B663-882522BEF551}"/>
              </a:ext>
            </a:extLst>
          </p:cNvPr>
          <p:cNvSpPr txBox="1"/>
          <p:nvPr/>
        </p:nvSpPr>
        <p:spPr>
          <a:xfrm>
            <a:off x="957128" y="4098529"/>
            <a:ext cx="8639953" cy="5909270"/>
          </a:xfrm>
          <a:prstGeom prst="rect">
            <a:avLst/>
          </a:prstGeom>
          <a:noFill/>
          <a:ln>
            <a:noFill/>
          </a:ln>
        </p:spPr>
        <p:txBody>
          <a:bodyPr spcFirstLastPara="1" wrap="square" lIns="91425" tIns="45700" rIns="91425" bIns="45700" anchor="t" anchorCtr="0">
            <a:spAutoFit/>
          </a:bodyPr>
          <a:lstStyle/>
          <a:p>
            <a:pPr algn="ctr">
              <a:buSzPts val="1800"/>
            </a:pPr>
            <a:r>
              <a:rPr lang="ja-JP" altLang="en-US" sz="1800" b="1">
                <a:solidFill>
                  <a:srgbClr val="846862"/>
                </a:solidFill>
                <a:latin typeface="Montserrat" panose="00000500000000000000"/>
                <a:ea typeface="Montserrat" panose="00000500000000000000"/>
                <a:cs typeface="Montserrat" panose="00000500000000000000"/>
                <a:sym typeface="Montserrat" panose="00000500000000000000"/>
              </a:rPr>
              <a:t>                                                                             </a:t>
            </a:r>
            <a:endParaRPr sz="20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ctr" rtl="0">
              <a:lnSpc>
                <a:spcPct val="100000"/>
              </a:lnSpc>
              <a:spcBef>
                <a:spcPts val="0"/>
              </a:spcBef>
              <a:spcAft>
                <a:spcPts val="0"/>
              </a:spcAft>
              <a:buClr>
                <a:srgbClr val="000000"/>
              </a:buClr>
              <a:buSzPts val="2000"/>
              <a:buFont typeface="Arial" panose="020B0604020202020204"/>
              <a:buNone/>
            </a:pPr>
            <a:r>
              <a:rPr lang="ja-JP" altLang="en-US" sz="2800" b="1" u="sng">
                <a:solidFill>
                  <a:srgbClr val="846862"/>
                </a:solidFill>
                <a:latin typeface="Montserrat" panose="00000500000000000000" pitchFamily="2" charset="0"/>
                <a:ea typeface="Montserrat" panose="00000500000000000000"/>
                <a:cs typeface="Montserrat" panose="00000500000000000000"/>
              </a:rPr>
              <a:t>記念日ケーキ</a:t>
            </a:r>
            <a:endParaRPr lang="ja-JP" altLang="en-US" sz="2800" b="1" i="0" u="sng" strike="noStrike" cap="none">
              <a:solidFill>
                <a:srgbClr val="846862"/>
              </a:solidFill>
              <a:latin typeface="Montserrat" panose="00000500000000000000" pitchFamily="2" charset="0"/>
              <a:ea typeface="Montserrat" panose="00000500000000000000"/>
              <a:cs typeface="Montserrat" panose="00000500000000000000"/>
            </a:endParaRPr>
          </a:p>
          <a:p>
            <a:pPr algn="ctr">
              <a:buSzPts val="2000"/>
            </a:pPr>
            <a:r>
              <a:rPr lang="ja-JP" altLang="en-US" sz="2800" b="1">
                <a:solidFill>
                  <a:srgbClr val="846862"/>
                </a:solidFill>
                <a:latin typeface="Montserrat"/>
                <a:ea typeface="Montserrat" panose="00000500000000000000"/>
                <a:cs typeface="Montserrat" panose="00000500000000000000"/>
                <a:sym typeface="Montserrat" panose="00000500000000000000"/>
              </a:rPr>
              <a:t>3,</a:t>
            </a:r>
            <a:r>
              <a:rPr lang="en-US" altLang="ja-JP" sz="2800" b="1">
                <a:solidFill>
                  <a:srgbClr val="846862"/>
                </a:solidFill>
                <a:latin typeface="Montserrat"/>
                <a:ea typeface="Montserrat" panose="00000500000000000000"/>
                <a:cs typeface="Montserrat" panose="00000500000000000000"/>
                <a:sym typeface="Montserrat" panose="00000500000000000000"/>
              </a:rPr>
              <a:t>5</a:t>
            </a:r>
            <a:r>
              <a:rPr lang="ja-JP" altLang="en-US" sz="2800" b="1">
                <a:solidFill>
                  <a:srgbClr val="846862"/>
                </a:solidFill>
                <a:latin typeface="Montserrat"/>
                <a:ea typeface="Montserrat" panose="00000500000000000000"/>
                <a:cs typeface="Montserrat" panose="00000500000000000000"/>
                <a:sym typeface="Montserrat" panose="00000500000000000000"/>
              </a:rPr>
              <a:t>00円（税込）</a:t>
            </a:r>
            <a:endParaRPr lang="ja-JP" altLang="en-US" sz="2800" b="1">
              <a:solidFill>
                <a:srgbClr val="846862"/>
              </a:solidFill>
              <a:latin typeface="Montserrat"/>
            </a:endParaRPr>
          </a:p>
          <a:p>
            <a:pPr>
              <a:buSzPts val="2000"/>
            </a:pPr>
            <a:r>
              <a:rPr lang="ja-JP" altLang="en-US" sz="2000">
                <a:solidFill>
                  <a:srgbClr val="846862"/>
                </a:solidFill>
                <a:latin typeface="Montserrat" panose="00000500000000000000" pitchFamily="2" charset="0"/>
              </a:rPr>
              <a:t>フルーツホールケーキ（約12cm)</a:t>
            </a:r>
          </a:p>
          <a:p>
            <a:pPr>
              <a:buSzPts val="2000"/>
            </a:pPr>
            <a:r>
              <a:rPr lang="ja-JP" sz="2000">
                <a:solidFill>
                  <a:srgbClr val="846862"/>
                </a:solidFill>
                <a:latin typeface="Montserrat" panose="00000500000000000000" pitchFamily="2" charset="0"/>
              </a:rPr>
              <a:t>キャンドル５本、メッセージプレート付。 ※季節によってフルーツは変わります。 </a:t>
            </a:r>
            <a:endParaRPr lang="ja-JP" altLang="en-US" sz="2000">
              <a:solidFill>
                <a:srgbClr val="846862"/>
              </a:solidFill>
              <a:latin typeface="Montserrat" panose="00000500000000000000" pitchFamily="2" charset="0"/>
            </a:endParaRPr>
          </a:p>
          <a:p>
            <a:pPr algn="ctr">
              <a:buSzPts val="2000"/>
            </a:pPr>
            <a:endParaRPr lang="en-US">
              <a:latin typeface="Montserrat" panose="00000500000000000000" pitchFamily="2" charset="0"/>
            </a:endParaRPr>
          </a:p>
          <a:p>
            <a:r>
              <a:rPr lang="en-US" sz="2000" err="1">
                <a:solidFill>
                  <a:srgbClr val="846862"/>
                </a:solidFill>
                <a:latin typeface="Montserrat"/>
              </a:rPr>
              <a:t>お届け</a:t>
            </a:r>
            <a:r>
              <a:rPr lang="en-US" sz="2000">
                <a:solidFill>
                  <a:srgbClr val="846862"/>
                </a:solidFill>
                <a:latin typeface="Montserrat"/>
              </a:rPr>
              <a:t>　　</a:t>
            </a:r>
            <a:r>
              <a:rPr lang="en-US" sz="2000" err="1">
                <a:solidFill>
                  <a:srgbClr val="846862"/>
                </a:solidFill>
                <a:latin typeface="Montserrat"/>
                <a:sym typeface="Montserrat" panose="00000500000000000000"/>
              </a:rPr>
              <a:t>チェックイン時にお届け、もしくは冷蔵庫にご準備</a:t>
            </a:r>
            <a:r>
              <a:rPr lang="ja-JP" altLang="en-US" sz="2000">
                <a:solidFill>
                  <a:srgbClr val="846862"/>
                </a:solidFill>
                <a:latin typeface="Montserrat"/>
                <a:sym typeface="Montserrat" panose="00000500000000000000"/>
              </a:rPr>
              <a:t>。</a:t>
            </a:r>
            <a:r>
              <a:rPr lang="en-US" altLang="ja-JP" sz="2000">
                <a:solidFill>
                  <a:srgbClr val="846862"/>
                </a:solidFill>
                <a:latin typeface="Montserrat"/>
                <a:sym typeface="Montserrat" panose="00000500000000000000"/>
              </a:rPr>
              <a:t> </a:t>
            </a:r>
            <a:endParaRPr lang="en-US">
              <a:solidFill>
                <a:srgbClr val="846862"/>
              </a:solidFill>
              <a:latin typeface="Montserrat"/>
            </a:endParaRPr>
          </a:p>
          <a:p>
            <a:endParaRPr lang="ja-JP" altLang="en-US" sz="2000">
              <a:solidFill>
                <a:srgbClr val="846862"/>
              </a:solidFill>
              <a:latin typeface="Montserrat" panose="00000500000000000000" pitchFamily="2" charset="0"/>
            </a:endParaRPr>
          </a:p>
          <a:p>
            <a:r>
              <a:rPr lang="ja-JP" altLang="en-US" sz="2000">
                <a:solidFill>
                  <a:srgbClr val="846862"/>
                </a:solidFill>
                <a:latin typeface="Montserrat"/>
              </a:rPr>
              <a:t>ご注文　　5日前までにご連絡お願いします。</a:t>
            </a:r>
            <a:endParaRPr lang="en-US" altLang="ja-JP" sz="2000">
              <a:solidFill>
                <a:srgbClr val="846862"/>
              </a:solidFill>
              <a:latin typeface="Montserrat"/>
            </a:endParaRPr>
          </a:p>
          <a:p>
            <a:r>
              <a:rPr lang="en-US" altLang="ja-JP" sz="2000">
                <a:solidFill>
                  <a:srgbClr val="846862"/>
                </a:solidFill>
                <a:latin typeface="Montserrat"/>
              </a:rPr>
              <a:t>	</a:t>
            </a:r>
            <a:r>
              <a:rPr lang="ja-JP" altLang="en-US" sz="2000">
                <a:solidFill>
                  <a:srgbClr val="846862"/>
                </a:solidFill>
                <a:latin typeface="Montserrat"/>
              </a:rPr>
              <a:t>　 </a:t>
            </a:r>
            <a:r>
              <a:rPr lang="en-US" altLang="ja-JP" sz="1800">
                <a:solidFill>
                  <a:srgbClr val="846862"/>
                </a:solidFill>
                <a:latin typeface="Montserrat"/>
              </a:rPr>
              <a:t>※12</a:t>
            </a:r>
            <a:r>
              <a:rPr lang="ja-JP" altLang="en-US" sz="1800">
                <a:solidFill>
                  <a:srgbClr val="846862"/>
                </a:solidFill>
                <a:latin typeface="Montserrat"/>
              </a:rPr>
              <a:t>月</a:t>
            </a:r>
            <a:r>
              <a:rPr lang="en-US" altLang="ja-JP" sz="1800">
                <a:solidFill>
                  <a:srgbClr val="846862"/>
                </a:solidFill>
                <a:latin typeface="Montserrat"/>
              </a:rPr>
              <a:t>23</a:t>
            </a:r>
            <a:r>
              <a:rPr lang="ja-JP" altLang="en-US" sz="1800">
                <a:solidFill>
                  <a:srgbClr val="846862"/>
                </a:solidFill>
                <a:latin typeface="Montserrat"/>
              </a:rPr>
              <a:t>日～1月3日はご注文いただけません</a:t>
            </a:r>
            <a:r>
              <a:rPr lang="ja-JP" altLang="en-US" sz="1200">
                <a:solidFill>
                  <a:srgbClr val="846862"/>
                </a:solidFill>
                <a:latin typeface="Montserrat"/>
              </a:rPr>
              <a:t>。他不定休あり。</a:t>
            </a:r>
            <a:endParaRPr lang="en-US" altLang="ja-JP" sz="1200">
              <a:solidFill>
                <a:srgbClr val="846862"/>
              </a:solidFill>
              <a:latin typeface="Montserrat" panose="00000500000000000000" pitchFamily="2" charset="0"/>
            </a:endParaRPr>
          </a:p>
          <a:p>
            <a:endParaRPr lang="ja-JP" altLang="en-US" sz="2000">
              <a:solidFill>
                <a:srgbClr val="846862"/>
              </a:solidFill>
              <a:latin typeface="Montserrat" panose="00000500000000000000" pitchFamily="2" charset="0"/>
            </a:endParaRPr>
          </a:p>
          <a:p>
            <a:r>
              <a:rPr lang="ja-JP" altLang="en-US" sz="2000">
                <a:solidFill>
                  <a:srgbClr val="846862"/>
                </a:solidFill>
                <a:latin typeface="Montserrat" panose="00000500000000000000" pitchFamily="2" charset="0"/>
              </a:rPr>
              <a:t>プレートのメッセージをご記入ください。およそ２０文字程度。</a:t>
            </a:r>
            <a:endParaRPr lang="en-US" altLang="ja-JP" sz="2000">
              <a:solidFill>
                <a:srgbClr val="846862"/>
              </a:solidFill>
              <a:latin typeface="Montserrat" panose="00000500000000000000" pitchFamily="2" charset="0"/>
            </a:endParaRPr>
          </a:p>
          <a:p>
            <a:r>
              <a:rPr lang="en-US" altLang="ja-JP" sz="2000">
                <a:solidFill>
                  <a:srgbClr val="846862"/>
                </a:solidFill>
                <a:latin typeface="Montserrat"/>
              </a:rPr>
              <a:t> </a:t>
            </a:r>
            <a:r>
              <a:rPr lang="en-US" sz="2000">
                <a:solidFill>
                  <a:srgbClr val="846862"/>
                </a:solidFill>
                <a:latin typeface="Montserrat"/>
              </a:rPr>
              <a:t>※</a:t>
            </a:r>
            <a:r>
              <a:rPr lang="ja-JP" altLang="en-US" sz="2000">
                <a:solidFill>
                  <a:srgbClr val="846862"/>
                </a:solidFill>
                <a:latin typeface="Montserrat"/>
              </a:rPr>
              <a:t>画数の多い漢字はひらがなになる場合があります。</a:t>
            </a:r>
            <a:r>
              <a:rPr lang="en-US" altLang="ja-JP" sz="2000">
                <a:solidFill>
                  <a:srgbClr val="846862"/>
                </a:solidFill>
                <a:latin typeface="Montserrat"/>
              </a:rPr>
              <a:t> </a:t>
            </a:r>
            <a:endParaRPr lang="ja-JP">
              <a:solidFill>
                <a:srgbClr val="846862"/>
              </a:solidFill>
              <a:latin typeface="Montserrat"/>
            </a:endParaRPr>
          </a:p>
          <a:p>
            <a:endParaRPr lang="en-US" altLang="ja-JP" sz="2000">
              <a:solidFill>
                <a:srgbClr val="846862"/>
              </a:solidFill>
              <a:latin typeface="m"/>
            </a:endParaRPr>
          </a:p>
          <a:p>
            <a:endParaRPr lang="ja-JP" altLang="en-US" sz="2000">
              <a:ea typeface="Montserrat" panose="00000500000000000000"/>
            </a:endParaRPr>
          </a:p>
          <a:p>
            <a:pPr algn="ctr">
              <a:buSzPts val="1600"/>
            </a:pPr>
            <a:endParaRPr lang="en-US" sz="2000">
              <a:latin typeface="Calibri" panose="020F0502020204030204"/>
              <a:ea typeface="Montserrat" panose="00000500000000000000"/>
              <a:cs typeface="Calibri" panose="020F0502020204030204"/>
            </a:endParaRPr>
          </a:p>
          <a:p>
            <a:pPr algn="ctr">
              <a:buSzPts val="1600"/>
            </a:pPr>
            <a:endParaRPr lang="en-US" sz="2000" i="0" u="none" strike="noStrike" cap="none">
              <a:solidFill>
                <a:srgbClr val="000000"/>
              </a:solidFill>
              <a:latin typeface="Calibri" panose="020F0502020204030204"/>
              <a:cs typeface="Calibri" panose="020F0502020204030204"/>
            </a:endParaRPr>
          </a:p>
          <a:p>
            <a:pPr algn="ctr">
              <a:buSzPts val="1600"/>
            </a:pPr>
            <a:endParaRPr lang="ja-JP" sz="1200"/>
          </a:p>
        </p:txBody>
      </p:sp>
      <p:pic>
        <p:nvPicPr>
          <p:cNvPr id="8" name="図 8" descr="花が咲いている花束&#10;&#10;説明は自動で生成されたものです">
            <a:extLst>
              <a:ext uri="{FF2B5EF4-FFF2-40B4-BE49-F238E27FC236}">
                <a16:creationId xmlns:a16="http://schemas.microsoft.com/office/drawing/2014/main" id="{FF8014E3-C7AB-41B7-B502-906D78AB9AD6}"/>
              </a:ext>
            </a:extLst>
          </p:cNvPr>
          <p:cNvPicPr>
            <a:picLocks noChangeAspect="1"/>
          </p:cNvPicPr>
          <p:nvPr/>
        </p:nvPicPr>
        <p:blipFill>
          <a:blip r:embed="rId4"/>
          <a:stretch>
            <a:fillRect/>
          </a:stretch>
        </p:blipFill>
        <p:spPr>
          <a:xfrm>
            <a:off x="12663212" y="1659319"/>
            <a:ext cx="2952592" cy="2664005"/>
          </a:xfrm>
          <a:prstGeom prst="rect">
            <a:avLst/>
          </a:prstGeom>
        </p:spPr>
      </p:pic>
      <p:sp>
        <p:nvSpPr>
          <p:cNvPr id="17" name="Google Shape;239;p12">
            <a:extLst>
              <a:ext uri="{FF2B5EF4-FFF2-40B4-BE49-F238E27FC236}">
                <a16:creationId xmlns:a16="http://schemas.microsoft.com/office/drawing/2014/main" id="{F537F25F-19DB-45E7-93B3-F8CD091DD869}"/>
              </a:ext>
            </a:extLst>
          </p:cNvPr>
          <p:cNvSpPr txBox="1"/>
          <p:nvPr/>
        </p:nvSpPr>
        <p:spPr>
          <a:xfrm>
            <a:off x="9890540" y="4178692"/>
            <a:ext cx="8497935" cy="5324494"/>
          </a:xfrm>
          <a:prstGeom prst="rect">
            <a:avLst/>
          </a:prstGeom>
          <a:noFill/>
          <a:ln>
            <a:noFill/>
          </a:ln>
        </p:spPr>
        <p:txBody>
          <a:bodyPr spcFirstLastPara="1" wrap="square" lIns="91425" tIns="45700" rIns="91425" bIns="45700" anchor="t" anchorCtr="0">
            <a:spAutoFit/>
          </a:bodyPr>
          <a:lstStyle/>
          <a:p>
            <a:pPr algn="ctr">
              <a:buSzPts val="1800"/>
            </a:pPr>
            <a:r>
              <a:rPr lang="ja-JP" altLang="en-US" sz="1800" b="1" dirty="0">
                <a:solidFill>
                  <a:srgbClr val="846862"/>
                </a:solidFill>
                <a:latin typeface="Montserrat" panose="00000500000000000000"/>
                <a:ea typeface="Montserrat" panose="00000500000000000000"/>
                <a:cs typeface="Montserrat" panose="00000500000000000000"/>
                <a:sym typeface="Montserrat" panose="00000500000000000000"/>
              </a:rPr>
              <a:t>                                                                             </a:t>
            </a:r>
            <a:endParaRPr sz="2000" b="1" i="0" u="none" strike="noStrike" cap="none" dirty="0">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ctr" rtl="0">
              <a:lnSpc>
                <a:spcPct val="100000"/>
              </a:lnSpc>
              <a:spcBef>
                <a:spcPts val="0"/>
              </a:spcBef>
              <a:spcAft>
                <a:spcPts val="0"/>
              </a:spcAft>
              <a:buClr>
                <a:srgbClr val="000000"/>
              </a:buClr>
              <a:buSzPts val="2000"/>
              <a:buFont typeface="Arial" panose="020B0604020202020204"/>
              <a:buNone/>
            </a:pPr>
            <a:r>
              <a:rPr lang="ja-JP" altLang="en-US" sz="2800" b="1" u="sng" dirty="0">
                <a:solidFill>
                  <a:srgbClr val="846862"/>
                </a:solidFill>
                <a:latin typeface="Montserrat" panose="00000500000000000000" pitchFamily="2" charset="0"/>
                <a:ea typeface="Montserrat" panose="00000500000000000000"/>
                <a:cs typeface="Montserrat" panose="00000500000000000000"/>
              </a:rPr>
              <a:t>記念日フラワーボックス</a:t>
            </a:r>
            <a:endParaRPr lang="ja-JP" altLang="en-US" sz="2800" b="1" i="0" u="sng" strike="noStrike" cap="none" dirty="0">
              <a:solidFill>
                <a:srgbClr val="846862"/>
              </a:solidFill>
              <a:latin typeface="Montserrat" panose="00000500000000000000" pitchFamily="2" charset="0"/>
              <a:ea typeface="Montserrat" panose="00000500000000000000"/>
              <a:cs typeface="Montserrat" panose="00000500000000000000"/>
            </a:endParaRPr>
          </a:p>
          <a:p>
            <a:pPr algn="ctr">
              <a:buSzPts val="2000"/>
            </a:pPr>
            <a:r>
              <a:rPr lang="ja-JP" altLang="en-US" sz="2800" b="1" dirty="0">
                <a:solidFill>
                  <a:srgbClr val="846862"/>
                </a:solidFill>
                <a:latin typeface="Montserrat" panose="00000500000000000000" pitchFamily="2" charset="0"/>
                <a:ea typeface="Montserrat" panose="00000500000000000000"/>
                <a:cs typeface="Montserrat" panose="00000500000000000000"/>
                <a:sym typeface="Montserrat" panose="00000500000000000000"/>
              </a:rPr>
              <a:t>3,</a:t>
            </a:r>
            <a:r>
              <a:rPr lang="en-US" altLang="ja-JP" sz="2800" b="1" dirty="0">
                <a:solidFill>
                  <a:srgbClr val="846862"/>
                </a:solidFill>
                <a:latin typeface="Montserrat" panose="00000500000000000000" pitchFamily="2" charset="0"/>
                <a:ea typeface="Montserrat" panose="00000500000000000000"/>
                <a:cs typeface="Montserrat" panose="00000500000000000000"/>
                <a:sym typeface="Montserrat" panose="00000500000000000000"/>
              </a:rPr>
              <a:t>4</a:t>
            </a:r>
            <a:r>
              <a:rPr lang="ja-JP" altLang="en-US" sz="2800" b="1" dirty="0">
                <a:solidFill>
                  <a:srgbClr val="846862"/>
                </a:solidFill>
                <a:latin typeface="Montserrat" panose="00000500000000000000" pitchFamily="2" charset="0"/>
                <a:ea typeface="Montserrat" panose="00000500000000000000"/>
                <a:cs typeface="Montserrat" panose="00000500000000000000"/>
                <a:sym typeface="Montserrat" panose="00000500000000000000"/>
              </a:rPr>
              <a:t>00円（税込）</a:t>
            </a:r>
            <a:endParaRPr lang="en-US" altLang="ja-JP" sz="2800" b="1" dirty="0">
              <a:latin typeface="Montserrat" panose="00000500000000000000" pitchFamily="2" charset="0"/>
              <a:ea typeface="Montserrat" panose="00000500000000000000"/>
              <a:cs typeface="Montserrat" panose="00000500000000000000"/>
              <a:sym typeface="Montserrat" panose="00000500000000000000"/>
            </a:endParaRPr>
          </a:p>
          <a:p>
            <a:pPr>
              <a:buSzPts val="2000"/>
            </a:pPr>
            <a:r>
              <a:rPr lang="ja-JP" altLang="en-US" sz="2000" dirty="0">
                <a:solidFill>
                  <a:srgbClr val="846862"/>
                </a:solidFill>
                <a:latin typeface="Montserrat"/>
              </a:rPr>
              <a:t>約</a:t>
            </a:r>
            <a:r>
              <a:rPr lang="en-US" sz="2000" dirty="0">
                <a:solidFill>
                  <a:srgbClr val="846862"/>
                </a:solidFill>
                <a:latin typeface="Montserrat"/>
              </a:rPr>
              <a:t>13cm</a:t>
            </a:r>
            <a:r>
              <a:rPr lang="ja-JP" altLang="en-US" sz="2000" dirty="0">
                <a:solidFill>
                  <a:srgbClr val="846862"/>
                </a:solidFill>
                <a:latin typeface="Montserrat"/>
              </a:rPr>
              <a:t>丸のボックスに生花をアレンジ。</a:t>
            </a:r>
            <a:r>
              <a:rPr lang="en-US" altLang="ja-JP" sz="2000" dirty="0">
                <a:solidFill>
                  <a:srgbClr val="846862"/>
                </a:solidFill>
                <a:latin typeface="Montserrat"/>
              </a:rPr>
              <a:t> </a:t>
            </a:r>
            <a:r>
              <a:rPr lang="ja-JP" altLang="en-US" sz="2000" dirty="0">
                <a:solidFill>
                  <a:srgbClr val="846862"/>
                </a:solidFill>
                <a:latin typeface="Montserrat"/>
              </a:rPr>
              <a:t>内容はおまかせ</a:t>
            </a:r>
            <a:r>
              <a:rPr lang="en-US" sz="2000" dirty="0">
                <a:solidFill>
                  <a:srgbClr val="846862"/>
                </a:solidFill>
                <a:latin typeface="Montserrat"/>
              </a:rPr>
              <a:t>。</a:t>
            </a:r>
            <a:endParaRPr lang="en-US" dirty="0">
              <a:solidFill>
                <a:srgbClr val="846862"/>
              </a:solidFill>
              <a:latin typeface="Montserrat"/>
            </a:endParaRPr>
          </a:p>
          <a:p>
            <a:r>
              <a:rPr lang="en-US" sz="2000" dirty="0">
                <a:solidFill>
                  <a:srgbClr val="846862"/>
                </a:solidFill>
                <a:latin typeface="Montserrat"/>
              </a:rPr>
              <a:t> ※</a:t>
            </a:r>
            <a:r>
              <a:rPr lang="ja-JP" altLang="en-US" sz="2000" dirty="0">
                <a:solidFill>
                  <a:srgbClr val="846862"/>
                </a:solidFill>
                <a:latin typeface="Montserrat"/>
              </a:rPr>
              <a:t>季節によって内容は変わります。恐れ入りますがフルリクエストはお受けできかねます。</a:t>
            </a:r>
          </a:p>
          <a:p>
            <a:endParaRPr lang="en-US" dirty="0">
              <a:solidFill>
                <a:srgbClr val="846862"/>
              </a:solidFill>
              <a:latin typeface="Montserrat" panose="00000500000000000000" pitchFamily="2" charset="0"/>
            </a:endParaRPr>
          </a:p>
          <a:p>
            <a:r>
              <a:rPr lang="en-US" sz="2000" dirty="0" err="1">
                <a:solidFill>
                  <a:srgbClr val="846862"/>
                </a:solidFill>
                <a:latin typeface="Montserrat"/>
              </a:rPr>
              <a:t>お届け</a:t>
            </a:r>
            <a:r>
              <a:rPr lang="en-US" sz="2000" dirty="0">
                <a:solidFill>
                  <a:srgbClr val="846862"/>
                </a:solidFill>
                <a:latin typeface="Montserrat"/>
              </a:rPr>
              <a:t> </a:t>
            </a:r>
            <a:r>
              <a:rPr lang="en-US" sz="2000" dirty="0">
                <a:solidFill>
                  <a:srgbClr val="846862"/>
                </a:solidFill>
                <a:latin typeface="Montserrat"/>
                <a:sym typeface="Montserrat" panose="00000500000000000000"/>
              </a:rPr>
              <a:t>     </a:t>
            </a:r>
            <a:r>
              <a:rPr lang="ja-JP" altLang="en-US" sz="2000" dirty="0">
                <a:solidFill>
                  <a:srgbClr val="846862"/>
                </a:solidFill>
                <a:latin typeface="Montserrat"/>
                <a:sym typeface="Montserrat" panose="00000500000000000000"/>
              </a:rPr>
              <a:t>チェックインまでにお部屋にお届け</a:t>
            </a:r>
            <a:r>
              <a:rPr lang="en-US" sz="2000" dirty="0">
                <a:solidFill>
                  <a:srgbClr val="846862"/>
                </a:solidFill>
                <a:latin typeface="Montserrat"/>
                <a:sym typeface="Montserrat" panose="00000500000000000000"/>
              </a:rPr>
              <a:t>。</a:t>
            </a:r>
            <a:endParaRPr lang="en-US" dirty="0">
              <a:solidFill>
                <a:srgbClr val="846862"/>
              </a:solidFill>
              <a:latin typeface="Montserrat"/>
            </a:endParaRPr>
          </a:p>
          <a:p>
            <a:r>
              <a:rPr lang="en-US" sz="2000" dirty="0">
                <a:solidFill>
                  <a:srgbClr val="846862"/>
                </a:solidFill>
                <a:latin typeface="Montserrat"/>
                <a:sym typeface="Montserrat" panose="00000500000000000000"/>
              </a:rPr>
              <a:t>                １</a:t>
            </a:r>
            <a:r>
              <a:rPr lang="ja-JP" altLang="en-US" sz="2000" dirty="0">
                <a:solidFill>
                  <a:srgbClr val="846862"/>
                </a:solidFill>
                <a:latin typeface="Montserrat"/>
                <a:sym typeface="Montserrat" panose="00000500000000000000"/>
              </a:rPr>
              <a:t>階リビングまたは</a:t>
            </a:r>
            <a:r>
              <a:rPr lang="en-US" sz="2000" dirty="0">
                <a:solidFill>
                  <a:srgbClr val="846862"/>
                </a:solidFill>
                <a:latin typeface="Montserrat"/>
                <a:sym typeface="Montserrat" panose="00000500000000000000"/>
              </a:rPr>
              <a:t>２</a:t>
            </a:r>
            <a:r>
              <a:rPr lang="ja-JP" altLang="en-US" sz="2000" dirty="0">
                <a:solidFill>
                  <a:srgbClr val="846862"/>
                </a:solidFill>
                <a:latin typeface="Montserrat"/>
                <a:sym typeface="Montserrat" panose="00000500000000000000"/>
              </a:rPr>
              <a:t>階寝室のどち</a:t>
            </a:r>
            <a:r>
              <a:rPr lang="ja-JP" altLang="en-US" sz="2000" dirty="0">
                <a:solidFill>
                  <a:srgbClr val="846862"/>
                </a:solidFill>
                <a:latin typeface="Montserrat"/>
              </a:rPr>
              <a:t>らかご指定下さい</a:t>
            </a:r>
            <a:r>
              <a:rPr lang="ja-JP" altLang="en-US" sz="2000" dirty="0">
                <a:solidFill>
                  <a:srgbClr val="846862"/>
                </a:solidFill>
                <a:latin typeface="Montserrat"/>
                <a:sym typeface="Montserrat" panose="00000500000000000000"/>
              </a:rPr>
              <a:t>。</a:t>
            </a:r>
            <a:r>
              <a:rPr lang="en-US" altLang="ja-JP" sz="2000" dirty="0">
                <a:solidFill>
                  <a:srgbClr val="846862"/>
                </a:solidFill>
                <a:latin typeface="Montserrat"/>
              </a:rPr>
              <a:t> </a:t>
            </a:r>
            <a:endParaRPr lang="en-US" dirty="0">
              <a:solidFill>
                <a:srgbClr val="846862"/>
              </a:solidFill>
              <a:latin typeface="Montserrat"/>
            </a:endParaRPr>
          </a:p>
          <a:p>
            <a:endParaRPr lang="ja-JP" altLang="en-US" sz="2000" dirty="0">
              <a:solidFill>
                <a:srgbClr val="846862"/>
              </a:solidFill>
              <a:latin typeface="Montserrat" panose="00000500000000000000" pitchFamily="2" charset="0"/>
            </a:endParaRPr>
          </a:p>
          <a:p>
            <a:r>
              <a:rPr lang="ja-JP" altLang="en-US" sz="2000" dirty="0">
                <a:solidFill>
                  <a:srgbClr val="846862"/>
                </a:solidFill>
                <a:latin typeface="Montserrat"/>
              </a:rPr>
              <a:t>ご注文</a:t>
            </a:r>
            <a:r>
              <a:rPr lang="en-US" altLang="ja-JP" sz="2000" dirty="0">
                <a:solidFill>
                  <a:srgbClr val="846862"/>
                </a:solidFill>
                <a:latin typeface="Montserrat"/>
              </a:rPr>
              <a:t> </a:t>
            </a:r>
            <a:r>
              <a:rPr lang="ja-JP" altLang="ja-JP" sz="2000" dirty="0">
                <a:solidFill>
                  <a:srgbClr val="846862"/>
                </a:solidFill>
                <a:latin typeface="Montserrat"/>
              </a:rPr>
              <a:t>　</a:t>
            </a:r>
            <a:r>
              <a:rPr lang="en-US" altLang="ja-JP" sz="2000" dirty="0">
                <a:solidFill>
                  <a:srgbClr val="846862"/>
                </a:solidFill>
                <a:latin typeface="Montserrat"/>
              </a:rPr>
              <a:t> 5</a:t>
            </a:r>
            <a:r>
              <a:rPr lang="ja-JP" altLang="en-US" sz="2000" dirty="0">
                <a:solidFill>
                  <a:srgbClr val="846862"/>
                </a:solidFill>
                <a:latin typeface="Montserrat"/>
              </a:rPr>
              <a:t>日前までにご連絡お願いします。</a:t>
            </a:r>
            <a:br>
              <a:rPr lang="ja-JP" altLang="en-US" sz="2000" dirty="0">
                <a:latin typeface="Montserrat"/>
              </a:rPr>
            </a:br>
            <a:r>
              <a:rPr lang="en-US" altLang="ja-JP" sz="2000" dirty="0">
                <a:solidFill>
                  <a:srgbClr val="846862"/>
                </a:solidFill>
                <a:latin typeface="Montserrat"/>
              </a:rPr>
              <a:t>　　　　 </a:t>
            </a:r>
            <a:r>
              <a:rPr lang="en-US" altLang="ja-JP" sz="1800" dirty="0">
                <a:solidFill>
                  <a:srgbClr val="846862"/>
                </a:solidFill>
                <a:latin typeface="Montserrat"/>
              </a:rPr>
              <a:t>※12</a:t>
            </a:r>
            <a:r>
              <a:rPr lang="ja-JP" altLang="en-US" sz="1800" dirty="0">
                <a:solidFill>
                  <a:srgbClr val="846862"/>
                </a:solidFill>
                <a:latin typeface="Montserrat"/>
              </a:rPr>
              <a:t>月</a:t>
            </a:r>
            <a:r>
              <a:rPr lang="en-US" altLang="ja-JP" sz="1800" dirty="0">
                <a:solidFill>
                  <a:srgbClr val="846862"/>
                </a:solidFill>
                <a:latin typeface="Montserrat"/>
              </a:rPr>
              <a:t>30</a:t>
            </a:r>
            <a:r>
              <a:rPr lang="ja-JP" altLang="en-US" sz="1800" dirty="0">
                <a:solidFill>
                  <a:srgbClr val="846862"/>
                </a:solidFill>
                <a:latin typeface="Montserrat"/>
              </a:rPr>
              <a:t>日～</a:t>
            </a:r>
            <a:r>
              <a:rPr lang="en-US" altLang="ja-JP" sz="1800" dirty="0">
                <a:solidFill>
                  <a:srgbClr val="846862"/>
                </a:solidFill>
                <a:latin typeface="Montserrat"/>
              </a:rPr>
              <a:t>1</a:t>
            </a:r>
            <a:r>
              <a:rPr lang="ja-JP" altLang="en-US" sz="1800" dirty="0">
                <a:solidFill>
                  <a:srgbClr val="846862"/>
                </a:solidFill>
                <a:latin typeface="Montserrat"/>
              </a:rPr>
              <a:t>月</a:t>
            </a:r>
            <a:r>
              <a:rPr lang="en-US" altLang="ja-JP" sz="1800" dirty="0">
                <a:solidFill>
                  <a:srgbClr val="846862"/>
                </a:solidFill>
                <a:latin typeface="Montserrat"/>
              </a:rPr>
              <a:t>7</a:t>
            </a:r>
            <a:r>
              <a:rPr lang="ja-JP" altLang="en-US" sz="1800" dirty="0">
                <a:solidFill>
                  <a:srgbClr val="846862"/>
                </a:solidFill>
                <a:latin typeface="Montserrat"/>
              </a:rPr>
              <a:t>日はご注文いただけません。</a:t>
            </a:r>
            <a:r>
              <a:rPr lang="ja-JP" altLang="en-US" sz="1200" dirty="0">
                <a:solidFill>
                  <a:srgbClr val="846862"/>
                </a:solidFill>
                <a:latin typeface="Montserrat"/>
              </a:rPr>
              <a:t>他不定休あり</a:t>
            </a:r>
            <a:r>
              <a:rPr lang="en-US" sz="1200" dirty="0">
                <a:solidFill>
                  <a:srgbClr val="846862"/>
                </a:solidFill>
                <a:latin typeface="Montserrat"/>
              </a:rPr>
              <a:t> </a:t>
            </a:r>
            <a:endParaRPr lang="ja-JP" sz="1200" dirty="0">
              <a:solidFill>
                <a:srgbClr val="846862"/>
              </a:solidFill>
              <a:latin typeface="Montserrat" panose="00000500000000000000" pitchFamily="2" charset="0"/>
            </a:endParaRPr>
          </a:p>
          <a:p>
            <a:endParaRPr lang="en-US" altLang="ja-JP" sz="2000" dirty="0">
              <a:solidFill>
                <a:srgbClr val="846862"/>
              </a:solidFill>
              <a:ea typeface="Montserrat" panose="00000500000000000000"/>
            </a:endParaRPr>
          </a:p>
          <a:p>
            <a:endParaRPr lang="ja-JP" altLang="en-US" sz="2000" dirty="0">
              <a:ea typeface="Montserrat" panose="00000500000000000000"/>
            </a:endParaRPr>
          </a:p>
          <a:p>
            <a:pPr algn="ctr">
              <a:buSzPts val="1600"/>
            </a:pPr>
            <a:endParaRPr lang="en-US" sz="2000" dirty="0">
              <a:latin typeface="Calibri" panose="020F0502020204030204"/>
              <a:ea typeface="Montserrat" panose="00000500000000000000"/>
              <a:cs typeface="Calibri" panose="020F0502020204030204"/>
            </a:endParaRPr>
          </a:p>
          <a:p>
            <a:pPr algn="ctr">
              <a:buSzPts val="1600"/>
            </a:pPr>
            <a:endParaRPr lang="en-US" sz="2000" i="0" u="none" strike="noStrike" cap="none" dirty="0">
              <a:solidFill>
                <a:srgbClr val="000000"/>
              </a:solidFill>
              <a:latin typeface="Calibri" panose="020F0502020204030204"/>
              <a:cs typeface="Calibri" panose="020F0502020204030204"/>
            </a:endParaRPr>
          </a:p>
          <a:p>
            <a:pPr algn="ctr">
              <a:buSzPts val="1600"/>
            </a:pPr>
            <a:endParaRPr lang="ja-JP" sz="1200" dirty="0"/>
          </a:p>
        </p:txBody>
      </p:sp>
      <p:sp>
        <p:nvSpPr>
          <p:cNvPr id="18" name="Google Shape;239;p12">
            <a:extLst>
              <a:ext uri="{FF2B5EF4-FFF2-40B4-BE49-F238E27FC236}">
                <a16:creationId xmlns:a16="http://schemas.microsoft.com/office/drawing/2014/main" id="{C3D1FF60-7F61-4F02-8C99-A42A82E2134E}"/>
              </a:ext>
            </a:extLst>
          </p:cNvPr>
          <p:cNvSpPr txBox="1"/>
          <p:nvPr/>
        </p:nvSpPr>
        <p:spPr>
          <a:xfrm>
            <a:off x="2293777" y="8577421"/>
            <a:ext cx="14204276" cy="270839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panose="020B0604020202020204"/>
              <a:buNone/>
            </a:pPr>
            <a:r>
              <a:rPr lang="ja-JP" sz="18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a:t>
            </a:r>
            <a:endParaRPr sz="20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a:buSzPts val="2000"/>
            </a:pPr>
            <a:r>
              <a:rPr lang="ja-JP" altLang="en-US" sz="2000">
                <a:solidFill>
                  <a:srgbClr val="846862"/>
                </a:solidFill>
                <a:latin typeface="Montserrat" panose="00000500000000000000" pitchFamily="2" charset="0"/>
              </a:rPr>
              <a:t>ご希望の方は、</a:t>
            </a:r>
            <a:r>
              <a:rPr lang="ja-JP" altLang="en-US" sz="2000">
                <a:solidFill>
                  <a:srgbClr val="0070C0"/>
                </a:solidFill>
                <a:latin typeface="Montserrat" panose="00000500000000000000" pitchFamily="2" charset="0"/>
              </a:rPr>
              <a:t>reservation@kyotomachiyas.com</a:t>
            </a:r>
            <a:r>
              <a:rPr lang="ja-JP" altLang="en-US" sz="2000">
                <a:solidFill>
                  <a:srgbClr val="846862"/>
                </a:solidFill>
                <a:latin typeface="Montserrat" panose="00000500000000000000" pitchFamily="2" charset="0"/>
              </a:rPr>
              <a:t>　宛にEメールでご予約・お問い合わせお願いいたします。</a:t>
            </a:r>
          </a:p>
          <a:p>
            <a:pPr>
              <a:buSzPts val="2000"/>
            </a:pPr>
            <a:endParaRPr lang="ja-JP" altLang="en-US" sz="2000">
              <a:solidFill>
                <a:srgbClr val="846862"/>
              </a:solidFill>
              <a:latin typeface="Montserrat" panose="00000500000000000000" pitchFamily="2" charset="0"/>
            </a:endParaRPr>
          </a:p>
          <a:p>
            <a:pPr>
              <a:buSzPts val="2000"/>
            </a:pPr>
            <a:r>
              <a:rPr lang="ja-JP" altLang="en-US" sz="2000">
                <a:solidFill>
                  <a:srgbClr val="846862"/>
                </a:solidFill>
                <a:latin typeface="Montserrat" panose="00000500000000000000" pitchFamily="2" charset="0"/>
              </a:rPr>
              <a:t>お支払い：　　事前決済。オンラインカード決済手続きの請求書をメールにてお送りします。</a:t>
            </a:r>
          </a:p>
          <a:p>
            <a:pPr>
              <a:buSzPts val="2000"/>
            </a:pPr>
            <a:r>
              <a:rPr lang="ja-JP" altLang="en-US" sz="2000">
                <a:solidFill>
                  <a:srgbClr val="846862"/>
                </a:solidFill>
                <a:latin typeface="Montserrat" panose="00000500000000000000" pitchFamily="2" charset="0"/>
              </a:rPr>
              <a:t>キャンセル料： </a:t>
            </a:r>
            <a:r>
              <a:rPr lang="en-US" altLang="ja-JP" sz="2000">
                <a:solidFill>
                  <a:srgbClr val="846862"/>
                </a:solidFill>
                <a:latin typeface="Montserrat" panose="00000500000000000000" pitchFamily="2" charset="0"/>
              </a:rPr>
              <a:t>3</a:t>
            </a:r>
            <a:r>
              <a:rPr lang="ja-JP" altLang="en-US" sz="2000">
                <a:solidFill>
                  <a:srgbClr val="846862"/>
                </a:solidFill>
                <a:latin typeface="Montserrat" panose="00000500000000000000" pitchFamily="2" charset="0"/>
              </a:rPr>
              <a:t>日前より</a:t>
            </a:r>
            <a:r>
              <a:rPr lang="en-US" altLang="ja-JP" sz="2000">
                <a:solidFill>
                  <a:srgbClr val="846862"/>
                </a:solidFill>
                <a:latin typeface="Montserrat" panose="00000500000000000000" pitchFamily="2" charset="0"/>
              </a:rPr>
              <a:t>100%</a:t>
            </a:r>
            <a:endParaRPr lang="ja-JP" altLang="en-US" sz="2000">
              <a:solidFill>
                <a:srgbClr val="846862"/>
              </a:solidFill>
              <a:latin typeface="Montserrat" panose="00000500000000000000" pitchFamily="2" charset="0"/>
            </a:endParaRPr>
          </a:p>
          <a:p>
            <a:endParaRPr lang="ja-JP" altLang="en-US" sz="2000" i="0" u="none" strike="noStrike" cap="none">
              <a:solidFill>
                <a:srgbClr val="000000"/>
              </a:solidFill>
            </a:endParaRPr>
          </a:p>
          <a:p>
            <a:pPr algn="ctr">
              <a:buSzPts val="1600"/>
            </a:pPr>
            <a:endParaRPr lang="en-US" sz="2000">
              <a:latin typeface="Calibri" panose="020F0502020204030204"/>
              <a:cs typeface="Calibri" panose="020F0502020204030204"/>
            </a:endParaRPr>
          </a:p>
          <a:p>
            <a:pPr algn="ctr">
              <a:buSzPts val="1600"/>
            </a:pPr>
            <a:endParaRPr lang="en-US" altLang="ja-JP" sz="2000">
              <a:latin typeface="Calibri" panose="020F0502020204030204"/>
              <a:cs typeface="Calibri" panose="020F0502020204030204"/>
            </a:endParaRPr>
          </a:p>
          <a:p>
            <a:pPr algn="ctr">
              <a:buSzPts val="1600"/>
            </a:pPr>
            <a:endParaRPr lang="ja-JP" altLang="en-US" sz="1200"/>
          </a:p>
        </p:txBody>
      </p:sp>
      <p:sp>
        <p:nvSpPr>
          <p:cNvPr id="14" name="Google Shape;235;p12">
            <a:extLst>
              <a:ext uri="{FF2B5EF4-FFF2-40B4-BE49-F238E27FC236}">
                <a16:creationId xmlns:a16="http://schemas.microsoft.com/office/drawing/2014/main" id="{EA238F0A-1982-4BE3-938B-0EA60D7C031F}"/>
              </a:ext>
            </a:extLst>
          </p:cNvPr>
          <p:cNvSpPr/>
          <p:nvPr/>
        </p:nvSpPr>
        <p:spPr>
          <a:xfrm>
            <a:off x="12246180" y="9867900"/>
            <a:ext cx="5019675" cy="800100"/>
          </a:xfrm>
          <a:prstGeom prst="rect">
            <a:avLst/>
          </a:pr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451567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FF8"/>
        </a:solidFill>
        <a:effectLst/>
      </p:bgPr>
    </p:bg>
    <p:spTree>
      <p:nvGrpSpPr>
        <p:cNvPr id="1" name="Shape 96"/>
        <p:cNvGrpSpPr/>
        <p:nvPr/>
      </p:nvGrpSpPr>
      <p:grpSpPr>
        <a:xfrm>
          <a:off x="0" y="0"/>
          <a:ext cx="0" cy="0"/>
          <a:chOff x="0" y="0"/>
          <a:chExt cx="0" cy="0"/>
        </a:xfrm>
      </p:grpSpPr>
      <p:sp>
        <p:nvSpPr>
          <p:cNvPr id="97" name="Google Shape;97;p2"/>
          <p:cNvSpPr/>
          <p:nvPr/>
        </p:nvSpPr>
        <p:spPr>
          <a:xfrm>
            <a:off x="6593750" y="76650"/>
            <a:ext cx="12421801" cy="10133700"/>
          </a:xfrm>
          <a:prstGeom prst="rect">
            <a:avLst/>
          </a:pr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98" name="Google Shape;98;p2"/>
          <p:cNvGrpSpPr/>
          <p:nvPr/>
        </p:nvGrpSpPr>
        <p:grpSpPr>
          <a:xfrm>
            <a:off x="6719077" y="-5"/>
            <a:ext cx="11895663" cy="9711582"/>
            <a:chOff x="0" y="38100"/>
            <a:chExt cx="15860883" cy="12900615"/>
          </a:xfrm>
        </p:grpSpPr>
        <p:sp>
          <p:nvSpPr>
            <p:cNvPr id="99" name="Google Shape;99;p2"/>
            <p:cNvSpPr txBox="1"/>
            <p:nvPr/>
          </p:nvSpPr>
          <p:spPr>
            <a:xfrm>
              <a:off x="0" y="38100"/>
              <a:ext cx="15015265" cy="599585"/>
            </a:xfrm>
            <a:prstGeom prst="rect">
              <a:avLst/>
            </a:prstGeom>
            <a:noFill/>
            <a:ln>
              <a:noFill/>
            </a:ln>
          </p:spPr>
          <p:txBody>
            <a:bodyPr spcFirstLastPara="1" wrap="square" lIns="0" tIns="0" rIns="0" bIns="0" anchor="t" anchorCtr="0">
              <a:spAutoFit/>
            </a:bodyPr>
            <a:lstStyle/>
            <a:p>
              <a:pPr marL="0" marR="0" lvl="0" indent="0" algn="ctr" rtl="0">
                <a:lnSpc>
                  <a:spcPct val="193000"/>
                </a:lnSpc>
                <a:spcBef>
                  <a:spcPts val="0"/>
                </a:spcBef>
                <a:spcAft>
                  <a:spcPts val="0"/>
                </a:spcAft>
                <a:buClr>
                  <a:srgbClr val="000000"/>
                </a:buClr>
                <a:buSzPts val="1800"/>
                <a:buFont typeface="Arial" panose="020B0604020202020204"/>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0" name="Google Shape;100;p2"/>
            <p:cNvSpPr txBox="1"/>
            <p:nvPr/>
          </p:nvSpPr>
          <p:spPr>
            <a:xfrm>
              <a:off x="780483" y="794984"/>
              <a:ext cx="15080400" cy="7248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3800"/>
                <a:buFont typeface="Arial" panose="020B0604020202020204"/>
                <a:buNone/>
              </a:pPr>
              <a:r>
                <a:rPr lang="ja-JP" sz="3800" b="0" i="0" u="none" strike="noStrike" cap="none">
                  <a:solidFill>
                    <a:srgbClr val="52584D"/>
                  </a:solidFill>
                  <a:latin typeface="Oswald" panose="00000500000000000000"/>
                  <a:ea typeface="Oswald" panose="00000500000000000000"/>
                  <a:cs typeface="Oswald" panose="00000500000000000000"/>
                  <a:sym typeface="Oswald" panose="00000500000000000000"/>
                </a:rPr>
                <a:t>ご挨拶</a:t>
              </a:r>
              <a:endParaRPr sz="3800" b="0" i="0" u="none" strike="noStrike" cap="none">
                <a:solidFill>
                  <a:srgbClr val="52584D"/>
                </a:solidFill>
                <a:latin typeface="Oswald" panose="00000500000000000000"/>
                <a:ea typeface="Oswald" panose="00000500000000000000"/>
                <a:cs typeface="Oswald" panose="00000500000000000000"/>
                <a:sym typeface="Oswald" panose="00000500000000000000"/>
              </a:endParaRPr>
            </a:p>
          </p:txBody>
        </p:sp>
        <p:sp>
          <p:nvSpPr>
            <p:cNvPr id="101" name="Google Shape;101;p2"/>
            <p:cNvSpPr txBox="1"/>
            <p:nvPr/>
          </p:nvSpPr>
          <p:spPr>
            <a:xfrm>
              <a:off x="414255" y="1677064"/>
              <a:ext cx="15032400" cy="1126165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2070"/>
                <a:buFont typeface="Arial" panose="020B0604020202020204"/>
                <a:buNone/>
              </a:pPr>
              <a:r>
                <a:rPr lang="ja-JP" sz="2070" b="0" i="0" u="none" strike="noStrike" cap="none">
                  <a:solidFill>
                    <a:srgbClr val="52584D"/>
                  </a:solidFill>
                  <a:latin typeface="Montserrat Light" panose="00000400000000000000"/>
                  <a:ea typeface="Montserrat Light" panose="00000400000000000000"/>
                  <a:cs typeface="Montserrat Light" panose="00000400000000000000"/>
                  <a:sym typeface="Montserrat Light" panose="00000400000000000000"/>
                </a:rPr>
                <a:t>この度は、当町家ホテルをお選びいただきまして、誠にありがとうございます。</a:t>
              </a:r>
              <a:endParaRPr sz="2070" b="0" i="0" u="none" strike="noStrike" cap="none">
                <a:solidFill>
                  <a:srgbClr val="52584D"/>
                </a:solidFill>
                <a:latin typeface="Montserrat Light" panose="00000400000000000000"/>
                <a:ea typeface="Montserrat Light" panose="00000400000000000000"/>
                <a:cs typeface="Montserrat Light" panose="00000400000000000000"/>
                <a:sym typeface="Montserrat Light" panose="00000400000000000000"/>
              </a:endParaRPr>
            </a:p>
            <a:p>
              <a:pPr marL="0" marR="0" lvl="0" indent="0" algn="l" rtl="0">
                <a:lnSpc>
                  <a:spcPct val="140000"/>
                </a:lnSpc>
                <a:spcBef>
                  <a:spcPts val="0"/>
                </a:spcBef>
                <a:spcAft>
                  <a:spcPts val="0"/>
                </a:spcAft>
                <a:buClr>
                  <a:srgbClr val="000000"/>
                </a:buClr>
                <a:buSzPts val="2070"/>
                <a:buFont typeface="Arial" panose="020B0604020202020204"/>
                <a:buNone/>
              </a:pPr>
              <a:r>
                <a:rPr lang="ja-JP" sz="2070" b="0" i="0" u="none" strike="noStrike" cap="none">
                  <a:solidFill>
                    <a:srgbClr val="52584D"/>
                  </a:solidFill>
                  <a:latin typeface="Montserrat Light" panose="00000400000000000000"/>
                  <a:ea typeface="Montserrat Light" panose="00000400000000000000"/>
                  <a:cs typeface="Montserrat Light" panose="00000400000000000000"/>
                  <a:sym typeface="Montserrat Light" panose="00000400000000000000"/>
                </a:rPr>
                <a:t>お客様にとって、京都旅のひとときが、快適で思い出深きものになります様に</a:t>
              </a:r>
              <a:endParaRPr sz="2070" b="0" i="0" u="none" strike="noStrike" cap="none">
                <a:solidFill>
                  <a:srgbClr val="52584D"/>
                </a:solidFill>
                <a:latin typeface="Montserrat Light" panose="00000400000000000000"/>
                <a:ea typeface="Montserrat Light" panose="00000400000000000000"/>
                <a:cs typeface="Montserrat Light" panose="00000400000000000000"/>
                <a:sym typeface="Montserrat Light" panose="00000400000000000000"/>
              </a:endParaRPr>
            </a:p>
            <a:p>
              <a:pPr marL="0" marR="0" lvl="0" indent="0" algn="l" rtl="0">
                <a:lnSpc>
                  <a:spcPct val="140000"/>
                </a:lnSpc>
                <a:spcBef>
                  <a:spcPts val="0"/>
                </a:spcBef>
                <a:spcAft>
                  <a:spcPts val="0"/>
                </a:spcAft>
                <a:buClr>
                  <a:srgbClr val="000000"/>
                </a:buClr>
                <a:buSzPts val="2070"/>
                <a:buFont typeface="Arial" panose="020B0604020202020204"/>
                <a:buNone/>
              </a:pPr>
              <a:r>
                <a:rPr lang="ja-JP" sz="2070" b="0" i="0" u="none" strike="noStrike" cap="none">
                  <a:solidFill>
                    <a:srgbClr val="52584D"/>
                  </a:solidFill>
                  <a:latin typeface="Montserrat Light" panose="00000400000000000000"/>
                  <a:ea typeface="Montserrat Light" panose="00000400000000000000"/>
                  <a:cs typeface="Montserrat Light" panose="00000400000000000000"/>
                  <a:sym typeface="Montserrat Light" panose="00000400000000000000"/>
                </a:rPr>
                <a:t>町家スタッフ一同精一杯お手伝いさせていただきます。</a:t>
              </a:r>
              <a:endParaRPr sz="2070" b="0" i="0" u="none" strike="noStrike" cap="none">
                <a:solidFill>
                  <a:srgbClr val="52584D"/>
                </a:solidFill>
                <a:latin typeface="Montserrat Light" panose="00000400000000000000"/>
                <a:ea typeface="Montserrat Light" panose="00000400000000000000"/>
                <a:cs typeface="Montserrat Light" panose="00000400000000000000"/>
                <a:sym typeface="Montserrat Light" panose="00000400000000000000"/>
              </a:endParaRPr>
            </a:p>
            <a:p>
              <a:pPr marL="0" marR="0" lvl="0" indent="0" algn="l" rtl="0">
                <a:lnSpc>
                  <a:spcPct val="140000"/>
                </a:lnSpc>
                <a:spcBef>
                  <a:spcPts val="0"/>
                </a:spcBef>
                <a:spcAft>
                  <a:spcPts val="0"/>
                </a:spcAft>
                <a:buClr>
                  <a:srgbClr val="000000"/>
                </a:buClr>
                <a:buSzPts val="2070"/>
                <a:buFont typeface="Arial" panose="020B0604020202020204"/>
                <a:buNone/>
              </a:pPr>
              <a:endParaRPr sz="2070" b="0" i="0" u="none" strike="noStrike" cap="none">
                <a:solidFill>
                  <a:srgbClr val="52584D"/>
                </a:solidFill>
                <a:latin typeface="Montserrat Light" panose="00000400000000000000"/>
                <a:ea typeface="Montserrat Light" panose="00000400000000000000"/>
                <a:cs typeface="Montserrat Light" panose="00000400000000000000"/>
                <a:sym typeface="Montserrat Light" panose="00000400000000000000"/>
              </a:endParaRPr>
            </a:p>
            <a:p>
              <a:pPr marL="0" marR="0" lvl="0" indent="0" algn="l" rtl="0">
                <a:lnSpc>
                  <a:spcPct val="140000"/>
                </a:lnSpc>
                <a:spcBef>
                  <a:spcPts val="0"/>
                </a:spcBef>
                <a:spcAft>
                  <a:spcPts val="0"/>
                </a:spcAft>
                <a:buClr>
                  <a:srgbClr val="000000"/>
                </a:buClr>
                <a:buSzPts val="2070"/>
                <a:buFont typeface="Arial" panose="020B0604020202020204"/>
                <a:buNone/>
              </a:pPr>
              <a:r>
                <a:rPr lang="ja-JP" sz="2070" b="0" i="0" u="none" strike="noStrike" cap="none">
                  <a:solidFill>
                    <a:srgbClr val="52584D"/>
                  </a:solidFill>
                  <a:latin typeface="Montserrat Light" panose="00000400000000000000"/>
                  <a:ea typeface="Montserrat Light" panose="00000400000000000000"/>
                  <a:cs typeface="Montserrat Light" panose="00000400000000000000"/>
                  <a:sym typeface="Montserrat Light" panose="00000400000000000000"/>
                </a:rPr>
                <a:t>お出かけ前~ご滞在中~ご出発まで</a:t>
              </a:r>
              <a:endParaRPr sz="2070" b="0" i="0" u="none" strike="noStrike" cap="none">
                <a:solidFill>
                  <a:srgbClr val="52584D"/>
                </a:solidFill>
                <a:latin typeface="Montserrat Light" panose="00000400000000000000"/>
                <a:ea typeface="Montserrat Light" panose="00000400000000000000"/>
                <a:cs typeface="Montserrat Light" panose="00000400000000000000"/>
                <a:sym typeface="Montserrat Light" panose="00000400000000000000"/>
              </a:endParaRPr>
            </a:p>
            <a:p>
              <a:pPr marL="0" marR="0" lvl="0" indent="0" algn="l" rtl="0">
                <a:lnSpc>
                  <a:spcPct val="140000"/>
                </a:lnSpc>
                <a:spcBef>
                  <a:spcPts val="0"/>
                </a:spcBef>
                <a:spcAft>
                  <a:spcPts val="0"/>
                </a:spcAft>
                <a:buClr>
                  <a:srgbClr val="000000"/>
                </a:buClr>
                <a:buSzPts val="2070"/>
                <a:buFont typeface="Arial" panose="020B0604020202020204"/>
                <a:buNone/>
              </a:pPr>
              <a:r>
                <a:rPr lang="ja-JP" sz="2070" b="0" i="0" u="none" strike="noStrike" cap="none">
                  <a:solidFill>
                    <a:srgbClr val="52584D"/>
                  </a:solidFill>
                  <a:latin typeface="Montserrat Light" panose="00000400000000000000"/>
                  <a:ea typeface="Montserrat Light" panose="00000400000000000000"/>
                  <a:cs typeface="Montserrat Light" panose="00000400000000000000"/>
                  <a:sym typeface="Montserrat Light" panose="00000400000000000000"/>
                </a:rPr>
                <a:t>何かお困りの事やご不明点等ございましたら、</a:t>
              </a:r>
              <a:endParaRPr sz="2070" b="0" i="0" u="none" strike="noStrike" cap="none">
                <a:solidFill>
                  <a:srgbClr val="52584D"/>
                </a:solidFill>
                <a:latin typeface="Montserrat Light" panose="00000400000000000000"/>
                <a:ea typeface="Montserrat Light" panose="00000400000000000000"/>
                <a:cs typeface="Montserrat Light" panose="00000400000000000000"/>
                <a:sym typeface="Montserrat Light" panose="00000400000000000000"/>
              </a:endParaRPr>
            </a:p>
            <a:p>
              <a:pPr marL="0" marR="0" lvl="0" indent="0" algn="l" rtl="0">
                <a:lnSpc>
                  <a:spcPct val="140000"/>
                </a:lnSpc>
                <a:spcBef>
                  <a:spcPts val="0"/>
                </a:spcBef>
                <a:spcAft>
                  <a:spcPts val="0"/>
                </a:spcAft>
                <a:buClr>
                  <a:srgbClr val="000000"/>
                </a:buClr>
                <a:buSzPts val="2070"/>
                <a:buFont typeface="Arial" panose="020B0604020202020204"/>
                <a:buNone/>
              </a:pPr>
              <a:r>
                <a:rPr lang="ja-JP" sz="2070" b="0" i="0" u="none" strike="noStrike" cap="none">
                  <a:solidFill>
                    <a:srgbClr val="52584D"/>
                  </a:solidFill>
                  <a:latin typeface="Montserrat Light" panose="00000400000000000000"/>
                  <a:ea typeface="Montserrat Light" panose="00000400000000000000"/>
                  <a:cs typeface="Montserrat Light" panose="00000400000000000000"/>
                  <a:sym typeface="Montserrat Light" panose="00000400000000000000"/>
                </a:rPr>
                <a:t>いつでもどうぞ御遠慮なく何でもお申し付けくださいませ。</a:t>
              </a:r>
              <a:endParaRPr sz="2070" b="0" i="0" u="none" strike="noStrike" cap="none">
                <a:solidFill>
                  <a:srgbClr val="52584D"/>
                </a:solidFill>
                <a:latin typeface="Montserrat Light" panose="00000400000000000000"/>
                <a:ea typeface="Montserrat Light" panose="00000400000000000000"/>
                <a:cs typeface="Montserrat Light" panose="00000400000000000000"/>
                <a:sym typeface="Montserrat Light" panose="00000400000000000000"/>
              </a:endParaRPr>
            </a:p>
            <a:p>
              <a:pPr marL="0" marR="0" lvl="0" indent="0" algn="l" rtl="0">
                <a:lnSpc>
                  <a:spcPct val="140000"/>
                </a:lnSpc>
                <a:spcBef>
                  <a:spcPts val="0"/>
                </a:spcBef>
                <a:spcAft>
                  <a:spcPts val="0"/>
                </a:spcAft>
                <a:buClr>
                  <a:srgbClr val="000000"/>
                </a:buClr>
                <a:buSzPts val="2070"/>
                <a:buFont typeface="Arial" panose="020B0604020202020204"/>
                <a:buNone/>
              </a:pPr>
              <a:endParaRPr sz="2070">
                <a:solidFill>
                  <a:srgbClr val="52584D"/>
                </a:solidFill>
                <a:latin typeface="Montserrat Light" panose="00000400000000000000"/>
                <a:ea typeface="Montserrat Light" panose="00000400000000000000"/>
                <a:cs typeface="Montserrat Light" panose="00000400000000000000"/>
                <a:sym typeface="Montserrat Light" panose="00000400000000000000"/>
              </a:endParaRPr>
            </a:p>
            <a:p>
              <a:pPr marL="0" marR="0" lvl="0" indent="0" algn="l" rtl="0">
                <a:lnSpc>
                  <a:spcPct val="140000"/>
                </a:lnSpc>
                <a:spcBef>
                  <a:spcPts val="0"/>
                </a:spcBef>
                <a:spcAft>
                  <a:spcPts val="0"/>
                </a:spcAft>
                <a:buClr>
                  <a:srgbClr val="000000"/>
                </a:buClr>
                <a:buSzPts val="2070"/>
                <a:buFont typeface="Arial" panose="020B0604020202020204"/>
                <a:buNone/>
              </a:pPr>
              <a:r>
                <a:rPr lang="ja-JP" sz="2070" b="0" i="0" u="none" strike="noStrike" cap="none">
                  <a:solidFill>
                    <a:srgbClr val="52584D"/>
                  </a:solidFill>
                  <a:latin typeface="Montserrat Light" panose="00000400000000000000"/>
                  <a:ea typeface="Montserrat Light" panose="00000400000000000000"/>
                  <a:cs typeface="Montserrat Light" panose="00000400000000000000"/>
                  <a:sym typeface="Montserrat Light" panose="00000400000000000000"/>
                </a:rPr>
                <a:t>ご滞在中も近隣在住のホテルスタッフがすぐにお伺いしてお手伝いさせていただきますので</a:t>
              </a:r>
              <a:endParaRPr sz="2070" b="0" i="0" u="none" strike="noStrike" cap="none">
                <a:solidFill>
                  <a:srgbClr val="52584D"/>
                </a:solidFill>
                <a:latin typeface="Montserrat Light" panose="00000400000000000000"/>
                <a:ea typeface="Montserrat Light" panose="00000400000000000000"/>
                <a:cs typeface="Montserrat Light" panose="00000400000000000000"/>
                <a:sym typeface="Montserrat Light" panose="00000400000000000000"/>
              </a:endParaRPr>
            </a:p>
            <a:p>
              <a:pPr marL="0" marR="0" lvl="0" indent="0" algn="l" rtl="0">
                <a:lnSpc>
                  <a:spcPct val="140000"/>
                </a:lnSpc>
                <a:spcBef>
                  <a:spcPts val="0"/>
                </a:spcBef>
                <a:spcAft>
                  <a:spcPts val="0"/>
                </a:spcAft>
                <a:buClr>
                  <a:srgbClr val="000000"/>
                </a:buClr>
                <a:buSzPts val="2070"/>
                <a:buFont typeface="Arial" panose="020B0604020202020204"/>
                <a:buNone/>
              </a:pPr>
              <a:r>
                <a:rPr lang="ja-JP" sz="2070" b="0" i="0" u="none" strike="noStrike" cap="none">
                  <a:solidFill>
                    <a:srgbClr val="52584D"/>
                  </a:solidFill>
                  <a:latin typeface="Montserrat Light" panose="00000400000000000000"/>
                  <a:ea typeface="Montserrat Light" panose="00000400000000000000"/>
                  <a:cs typeface="Montserrat Light" panose="00000400000000000000"/>
                  <a:sym typeface="Montserrat Light" panose="00000400000000000000"/>
                </a:rPr>
                <a:t>どうぞご安心して京町家暮らしを満喫してくださいませ。</a:t>
              </a:r>
              <a:endParaRPr sz="2070" b="0" i="0" u="none" strike="noStrike" cap="none">
                <a:solidFill>
                  <a:srgbClr val="52584D"/>
                </a:solidFill>
                <a:latin typeface="Montserrat Light" panose="00000400000000000000"/>
                <a:ea typeface="Montserrat Light" panose="00000400000000000000"/>
                <a:cs typeface="Montserrat Light" panose="00000400000000000000"/>
                <a:sym typeface="Montserrat Light" panose="00000400000000000000"/>
              </a:endParaRPr>
            </a:p>
            <a:p>
              <a:pPr marL="0" marR="0" lvl="0" indent="0" algn="l" rtl="0">
                <a:lnSpc>
                  <a:spcPct val="140000"/>
                </a:lnSpc>
                <a:spcBef>
                  <a:spcPts val="0"/>
                </a:spcBef>
                <a:spcAft>
                  <a:spcPts val="0"/>
                </a:spcAft>
                <a:buClr>
                  <a:srgbClr val="000000"/>
                </a:buClr>
                <a:buSzPts val="2070"/>
                <a:buFont typeface="Arial" panose="020B0604020202020204"/>
                <a:buNone/>
              </a:pPr>
              <a:r>
                <a:rPr lang="ja-JP" sz="2070" b="0" i="0" u="none" strike="noStrike" cap="none">
                  <a:solidFill>
                    <a:srgbClr val="52584D"/>
                  </a:solidFill>
                  <a:latin typeface="Montserrat Light" panose="00000400000000000000"/>
                  <a:ea typeface="Montserrat Light" panose="00000400000000000000"/>
                  <a:cs typeface="Montserrat Light" panose="00000400000000000000"/>
                  <a:sym typeface="Montserrat Light" panose="00000400000000000000"/>
                </a:rPr>
                <a:t> </a:t>
              </a:r>
              <a:endParaRPr sz="2070" b="0" i="0" u="none" strike="noStrike" cap="none">
                <a:solidFill>
                  <a:srgbClr val="52584D"/>
                </a:solidFill>
                <a:latin typeface="Montserrat Light" panose="00000400000000000000"/>
                <a:ea typeface="Montserrat Light" panose="00000400000000000000"/>
                <a:cs typeface="Montserrat Light" panose="00000400000000000000"/>
                <a:sym typeface="Montserrat Light" panose="00000400000000000000"/>
              </a:endParaRPr>
            </a:p>
            <a:p>
              <a:pPr marL="0" marR="0" lvl="0" indent="0" algn="l" rtl="0">
                <a:lnSpc>
                  <a:spcPct val="140000"/>
                </a:lnSpc>
                <a:spcBef>
                  <a:spcPts val="0"/>
                </a:spcBef>
                <a:spcAft>
                  <a:spcPts val="0"/>
                </a:spcAft>
                <a:buClr>
                  <a:srgbClr val="000000"/>
                </a:buClr>
                <a:buSzPts val="2070"/>
                <a:buFont typeface="Arial" panose="020B0604020202020204"/>
                <a:buNone/>
              </a:pPr>
              <a:r>
                <a:rPr lang="ja-JP" sz="2070" b="0" i="0" u="none" strike="noStrike" cap="none">
                  <a:solidFill>
                    <a:srgbClr val="52584D"/>
                  </a:solidFill>
                  <a:latin typeface="Montserrat Light" panose="00000400000000000000"/>
                  <a:ea typeface="Montserrat Light" panose="00000400000000000000"/>
                  <a:cs typeface="Montserrat Light" panose="00000400000000000000"/>
                  <a:sym typeface="Montserrat Light" panose="00000400000000000000"/>
                </a:rPr>
                <a:t>訪れる皆様にやすらぎの時をお過ごしいただける様おもてなしの心と共にお迎えします。</a:t>
              </a:r>
              <a:endParaRPr sz="2070" b="0" i="0" u="none" strike="noStrike" cap="none">
                <a:solidFill>
                  <a:srgbClr val="52584D"/>
                </a:solidFill>
                <a:latin typeface="Montserrat Light" panose="00000400000000000000"/>
                <a:ea typeface="Montserrat Light" panose="00000400000000000000"/>
                <a:cs typeface="Montserrat Light" panose="00000400000000000000"/>
                <a:sym typeface="Montserrat Light" panose="00000400000000000000"/>
              </a:endParaRPr>
            </a:p>
            <a:p>
              <a:pPr marL="0" marR="0" lvl="0" indent="0" algn="l" rtl="0">
                <a:lnSpc>
                  <a:spcPct val="147000"/>
                </a:lnSpc>
                <a:spcBef>
                  <a:spcPts val="0"/>
                </a:spcBef>
                <a:spcAft>
                  <a:spcPts val="0"/>
                </a:spcAft>
                <a:buClr>
                  <a:srgbClr val="000000"/>
                </a:buClr>
                <a:buSzPts val="207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a:lnSpc>
                  <a:spcPct val="147000"/>
                </a:lnSpc>
                <a:buSzPts val="2070"/>
              </a:pPr>
              <a:r>
                <a:rPr lang="en-US" altLang="ja-JP" sz="2070" b="1">
                  <a:solidFill>
                    <a:srgbClr val="52584D"/>
                  </a:solidFill>
                  <a:latin typeface="Montserrat" panose="00000500000000000000"/>
                  <a:sym typeface="Montserrat" panose="00000500000000000000"/>
                </a:rPr>
                <a:t>Kyoto machiya </a:t>
              </a:r>
              <a:r>
                <a:rPr lang="ja-JP" altLang="en-US" sz="2070" b="1">
                  <a:solidFill>
                    <a:srgbClr val="52584D"/>
                  </a:solidFill>
                  <a:latin typeface="Montserrat" panose="00000500000000000000"/>
                  <a:sym typeface="Montserrat" panose="00000500000000000000"/>
                </a:rPr>
                <a:t>福音　</a:t>
              </a:r>
              <a:endParaRPr sz="2070" b="1">
                <a:solidFill>
                  <a:srgbClr val="52584D"/>
                </a:solidFill>
                <a:latin typeface="Montserrat" panose="00000500000000000000"/>
                <a:sym typeface="Montserrat" panose="00000500000000000000"/>
              </a:endParaRPr>
            </a:p>
            <a:p>
              <a:pPr>
                <a:lnSpc>
                  <a:spcPct val="147000"/>
                </a:lnSpc>
                <a:buSzPts val="2070"/>
              </a:pPr>
              <a:r>
                <a:rPr lang="ja-JP" altLang="en-US" sz="2070" b="1">
                  <a:solidFill>
                    <a:srgbClr val="52584D"/>
                  </a:solidFill>
                  <a:latin typeface="Montserrat" panose="00000500000000000000"/>
                  <a:sym typeface="Montserrat" panose="00000500000000000000"/>
                </a:rPr>
                <a:t>ホテルマネージャー</a:t>
              </a:r>
              <a:r>
                <a:rPr lang="ja-JP" altLang="en-US" sz="2070" b="1">
                  <a:solidFill>
                    <a:srgbClr val="52584D"/>
                  </a:solidFill>
                  <a:latin typeface="Montserrat" panose="00000500000000000000"/>
                  <a:sym typeface="Montserrat Light" panose="00000400000000000000"/>
                </a:rPr>
                <a:t>　井上　雄介</a:t>
              </a:r>
              <a:endParaRPr lang="en-US" altLang="ja-JP" sz="2070" b="1">
                <a:solidFill>
                  <a:srgbClr val="52584D"/>
                </a:solidFill>
                <a:latin typeface="Montserrat" panose="00000500000000000000"/>
                <a:sym typeface="Montserrat Light" panose="00000400000000000000"/>
              </a:endParaRPr>
            </a:p>
            <a:p>
              <a:pPr marL="0" marR="0" lvl="0" indent="0" algn="l" rtl="0">
                <a:lnSpc>
                  <a:spcPct val="147000"/>
                </a:lnSpc>
                <a:spcBef>
                  <a:spcPts val="0"/>
                </a:spcBef>
                <a:spcAft>
                  <a:spcPts val="0"/>
                </a:spcAft>
                <a:buClr>
                  <a:srgbClr val="000000"/>
                </a:buClr>
                <a:buSzPts val="2070"/>
                <a:buFont typeface="Arial" panose="020B0604020202020204"/>
                <a:buNone/>
              </a:pPr>
              <a:r>
                <a:rPr lang="ja-JP" sz="2070" b="0" i="0" u="none" strike="noStrike" cap="none">
                  <a:solidFill>
                    <a:srgbClr val="52584D"/>
                  </a:solidFill>
                  <a:latin typeface="Montserrat Light" panose="00000400000000000000"/>
                  <a:ea typeface="Montserrat Light" panose="00000400000000000000"/>
                  <a:cs typeface="Montserrat Light" panose="00000400000000000000"/>
                  <a:sym typeface="Montserrat Light" panose="00000400000000000000"/>
                </a:rPr>
                <a:t>Webサイト: www.KyotoMachiyas.com</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47000"/>
                </a:lnSpc>
                <a:spcBef>
                  <a:spcPts val="0"/>
                </a:spcBef>
                <a:spcAft>
                  <a:spcPts val="0"/>
                </a:spcAft>
                <a:buClr>
                  <a:srgbClr val="000000"/>
                </a:buClr>
                <a:buSzPts val="2070"/>
                <a:buFont typeface="Arial" panose="020B0604020202020204"/>
                <a:buNone/>
              </a:pPr>
              <a:r>
                <a:rPr lang="ja-JP" sz="2070" b="0" i="0" u="none" strike="noStrike" cap="none">
                  <a:solidFill>
                    <a:srgbClr val="52584D"/>
                  </a:solidFill>
                  <a:latin typeface="Montserrat Light" panose="00000400000000000000"/>
                  <a:ea typeface="Montserrat Light" panose="00000400000000000000"/>
                  <a:cs typeface="Montserrat Light" panose="00000400000000000000"/>
                  <a:sym typeface="Montserrat Light" panose="00000400000000000000"/>
                </a:rPr>
                <a:t>Email: reservation@kyotomachiyas.com </a:t>
              </a:r>
              <a:endParaRPr sz="2070" b="0" i="0" u="none" strike="noStrike" cap="none">
                <a:solidFill>
                  <a:srgbClr val="52584D"/>
                </a:solidFill>
                <a:latin typeface="Montserrat Light" panose="00000400000000000000"/>
                <a:ea typeface="Montserrat Light" panose="00000400000000000000"/>
                <a:cs typeface="Montserrat Light" panose="00000400000000000000"/>
                <a:sym typeface="Montserrat Light" panose="00000400000000000000"/>
              </a:endParaRPr>
            </a:p>
            <a:p>
              <a:pPr marL="0" marR="0" lvl="0" indent="0" algn="l" rtl="0">
                <a:lnSpc>
                  <a:spcPct val="147000"/>
                </a:lnSpc>
                <a:spcBef>
                  <a:spcPts val="0"/>
                </a:spcBef>
                <a:spcAft>
                  <a:spcPts val="0"/>
                </a:spcAft>
                <a:buClr>
                  <a:srgbClr val="000000"/>
                </a:buClr>
                <a:buSzPts val="2070"/>
                <a:buFont typeface="Arial" panose="020B0604020202020204"/>
                <a:buNone/>
              </a:pPr>
              <a:r>
                <a:rPr lang="ja-JP" sz="2070" b="0" i="0" u="none" strike="noStrike" cap="none">
                  <a:solidFill>
                    <a:srgbClr val="52584D"/>
                  </a:solidFill>
                  <a:latin typeface="Montserrat Light" panose="00000400000000000000"/>
                  <a:ea typeface="Montserrat Light" panose="00000400000000000000"/>
                  <a:cs typeface="Montserrat Light" panose="00000400000000000000"/>
                  <a:sym typeface="Montserrat Light" panose="00000400000000000000"/>
                </a:rPr>
                <a:t>携帯/LINE/WhatsApp: 0</a:t>
              </a:r>
              <a:r>
                <a:rPr lang="en-US" altLang="ja-JP" sz="2070" b="0" i="0" u="none" strike="noStrike" cap="none">
                  <a:solidFill>
                    <a:srgbClr val="52584D"/>
                  </a:solidFill>
                  <a:latin typeface="Montserrat Light" panose="00000400000000000000"/>
                  <a:ea typeface="Montserrat Light" panose="00000400000000000000"/>
                  <a:cs typeface="Montserrat Light" panose="00000400000000000000"/>
                  <a:sym typeface="Montserrat Light" panose="00000400000000000000"/>
                </a:rPr>
                <a:t>90-1524-0550</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47000"/>
                </a:lnSpc>
                <a:spcBef>
                  <a:spcPts val="0"/>
                </a:spcBef>
                <a:spcAft>
                  <a:spcPts val="0"/>
                </a:spcAft>
                <a:buClr>
                  <a:srgbClr val="000000"/>
                </a:buClr>
                <a:buSzPts val="2070"/>
                <a:buFont typeface="Arial" panose="020B0604020202020204"/>
                <a:buNone/>
              </a:pPr>
              <a:r>
                <a:rPr lang="ja-JP" sz="2070" b="0" i="0" u="none" strike="noStrike" cap="none">
                  <a:solidFill>
                    <a:srgbClr val="52584D"/>
                  </a:solidFill>
                  <a:latin typeface="Montserrat Light" panose="00000400000000000000"/>
                  <a:ea typeface="Montserrat Light" panose="00000400000000000000"/>
                  <a:cs typeface="Montserrat Light" panose="00000400000000000000"/>
                  <a:sym typeface="Montserrat Light" panose="00000400000000000000"/>
                </a:rPr>
                <a:t>電話: 075-211-6001</a:t>
              </a:r>
              <a:r>
                <a:rPr lang="ja-JP"/>
                <a:t>                                                                                                                                                                   </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pic>
        <p:nvPicPr>
          <p:cNvPr id="102" name="Google Shape;102;p2"/>
          <p:cNvPicPr preferRelativeResize="0"/>
          <p:nvPr/>
        </p:nvPicPr>
        <p:blipFill rotWithShape="1">
          <a:blip r:embed="rId3"/>
          <a:srcRect l="29631" r="27146"/>
          <a:stretch>
            <a:fillRect/>
          </a:stretch>
        </p:blipFill>
        <p:spPr>
          <a:xfrm>
            <a:off x="131406" y="153279"/>
            <a:ext cx="6462340" cy="998044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3"/>
          <p:cNvPicPr preferRelativeResize="0"/>
          <p:nvPr/>
        </p:nvPicPr>
        <p:blipFill rotWithShape="1">
          <a:blip r:embed="rId3"/>
          <a:srcRect/>
          <a:stretch>
            <a:fillRect/>
          </a:stretch>
        </p:blipFill>
        <p:spPr>
          <a:xfrm>
            <a:off x="12246180" y="1050187"/>
            <a:ext cx="5013120" cy="3712313"/>
          </a:xfrm>
          <a:prstGeom prst="ellipse">
            <a:avLst/>
          </a:prstGeom>
          <a:noFill/>
          <a:ln w="63500" cap="rnd" cmpd="sng">
            <a:solidFill>
              <a:srgbClr val="333333"/>
            </a:solidFill>
            <a:prstDash val="solid"/>
            <a:round/>
            <a:headEnd type="none" w="sm" len="sm"/>
            <a:tailEnd type="none" w="sm" len="sm"/>
          </a:ln>
          <a:effectLst/>
        </p:spPr>
      </p:pic>
      <p:grpSp>
        <p:nvGrpSpPr>
          <p:cNvPr id="108" name="Google Shape;108;p3"/>
          <p:cNvGrpSpPr/>
          <p:nvPr/>
        </p:nvGrpSpPr>
        <p:grpSpPr>
          <a:xfrm>
            <a:off x="422731" y="1050187"/>
            <a:ext cx="9559470" cy="3592960"/>
            <a:chOff x="0" y="28575"/>
            <a:chExt cx="15477316" cy="5431882"/>
          </a:xfrm>
        </p:grpSpPr>
        <p:sp>
          <p:nvSpPr>
            <p:cNvPr id="109" name="Google Shape;109;p3"/>
            <p:cNvSpPr txBox="1"/>
            <p:nvPr/>
          </p:nvSpPr>
          <p:spPr>
            <a:xfrm>
              <a:off x="0" y="28575"/>
              <a:ext cx="15410409" cy="692785"/>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3600"/>
                <a:buFont typeface="Arial" panose="020B0604020202020204"/>
                <a:buNone/>
              </a:pPr>
              <a:r>
                <a:rPr lang="ja-JP" sz="36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アクセス</a:t>
              </a:r>
              <a:endParaRPr sz="36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p:txBody>
        </p:sp>
        <p:sp>
          <p:nvSpPr>
            <p:cNvPr id="110" name="Google Shape;110;p3"/>
            <p:cNvSpPr txBox="1"/>
            <p:nvPr/>
          </p:nvSpPr>
          <p:spPr>
            <a:xfrm>
              <a:off x="0" y="1134036"/>
              <a:ext cx="15477316" cy="4326421"/>
            </a:xfrm>
            <a:prstGeom prst="rect">
              <a:avLst/>
            </a:prstGeom>
            <a:noFill/>
            <a:ln>
              <a:noFill/>
            </a:ln>
          </p:spPr>
          <p:txBody>
            <a:bodyPr spcFirstLastPara="1" wrap="square" lIns="0" tIns="0" rIns="0" bIns="0" anchor="t" anchorCtr="0">
              <a:spAutoFit/>
            </a:bodyPr>
            <a:lstStyle/>
            <a:p>
              <a:pPr marL="0" marR="0" lvl="0" indent="0" algn="l" rtl="0">
                <a:lnSpc>
                  <a:spcPct val="109000"/>
                </a:lnSpc>
                <a:spcBef>
                  <a:spcPts val="0"/>
                </a:spcBef>
                <a:spcAft>
                  <a:spcPts val="0"/>
                </a:spcAft>
                <a:buClr>
                  <a:srgbClr val="000000"/>
                </a:buClr>
                <a:buSzPts val="2432"/>
                <a:buFont typeface="Arial" panose="020B0604020202020204"/>
                <a:buNone/>
              </a:pPr>
              <a:r>
                <a:rPr lang="ja-JP" sz="2430" b="1" i="0" u="none" strike="noStrike" cap="none">
                  <a:solidFill>
                    <a:srgbClr val="846862"/>
                  </a:solidFill>
                  <a:latin typeface="Calibri" panose="020F0502020204030204"/>
                  <a:ea typeface="Calibri" panose="020F0502020204030204"/>
                  <a:cs typeface="Calibri" panose="020F0502020204030204"/>
                  <a:sym typeface="Calibri" panose="020F0502020204030204"/>
                </a:rPr>
                <a:t>住所：</a:t>
              </a:r>
              <a:endParaRPr sz="2430" b="1" i="0" u="none" strike="noStrike" cap="none">
                <a:solidFill>
                  <a:srgbClr val="846862"/>
                </a:solidFill>
                <a:latin typeface="Calibri" panose="020F0502020204030204"/>
                <a:ea typeface="Calibri" panose="020F0502020204030204"/>
                <a:cs typeface="Calibri" panose="020F0502020204030204"/>
                <a:sym typeface="Calibri" panose="020F0502020204030204"/>
              </a:endParaRPr>
            </a:p>
            <a:p>
              <a:pPr marL="0" marR="0" lvl="0" indent="0" algn="l" rtl="0">
                <a:lnSpc>
                  <a:spcPct val="109000"/>
                </a:lnSpc>
                <a:spcBef>
                  <a:spcPts val="0"/>
                </a:spcBef>
                <a:spcAft>
                  <a:spcPts val="0"/>
                </a:spcAft>
                <a:buClr>
                  <a:srgbClr val="000000"/>
                </a:buClr>
                <a:buSzPts val="2432"/>
                <a:buFont typeface="Arial" panose="020B0604020202020204"/>
                <a:buNone/>
              </a:pPr>
              <a:r>
                <a:rPr lang="ja-JP" sz="2430" b="1" i="0" u="none" strike="noStrike" cap="none">
                  <a:solidFill>
                    <a:srgbClr val="846862"/>
                  </a:solidFill>
                  <a:latin typeface="Calibri" panose="020F0502020204030204"/>
                  <a:ea typeface="Calibri" panose="020F0502020204030204"/>
                  <a:cs typeface="Calibri" panose="020F0502020204030204"/>
                  <a:sym typeface="Calibri" panose="020F0502020204030204"/>
                </a:rPr>
                <a:t>〒604-8217 </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09000"/>
                </a:lnSpc>
                <a:spcBef>
                  <a:spcPts val="0"/>
                </a:spcBef>
                <a:spcAft>
                  <a:spcPts val="0"/>
                </a:spcAft>
                <a:buClr>
                  <a:srgbClr val="000000"/>
                </a:buClr>
                <a:buSzPts val="2432"/>
                <a:buFont typeface="Arial" panose="020B0604020202020204"/>
                <a:buNone/>
              </a:pPr>
              <a:r>
                <a:rPr lang="ja-JP" sz="2430" b="1" i="0" u="none" strike="noStrike" cap="none">
                  <a:solidFill>
                    <a:srgbClr val="846862"/>
                  </a:solidFill>
                  <a:latin typeface="Calibri" panose="020F0502020204030204"/>
                  <a:ea typeface="Calibri" panose="020F0502020204030204"/>
                  <a:cs typeface="Calibri" panose="020F0502020204030204"/>
                  <a:sym typeface="Calibri" panose="020F0502020204030204"/>
                </a:rPr>
                <a:t>京都府京都市中京区六角通新町西入西六角町 105-3</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09000"/>
                </a:lnSpc>
                <a:spcBef>
                  <a:spcPts val="0"/>
                </a:spcBef>
                <a:spcAft>
                  <a:spcPts val="0"/>
                </a:spcAft>
                <a:buClr>
                  <a:srgbClr val="000000"/>
                </a:buClr>
                <a:buSzPts val="2432"/>
                <a:buFont typeface="Arial" panose="020B0604020202020204"/>
                <a:buNone/>
              </a:pPr>
              <a:endParaRPr sz="243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10000"/>
                </a:lnSpc>
                <a:spcBef>
                  <a:spcPts val="0"/>
                </a:spcBef>
                <a:spcAft>
                  <a:spcPts val="0"/>
                </a:spcAft>
                <a:buClr>
                  <a:srgbClr val="000000"/>
                </a:buClr>
                <a:buSzPts val="2400"/>
                <a:buFont typeface="Arial" panose="020B0604020202020204"/>
                <a:buNone/>
              </a:pPr>
              <a:r>
                <a:rPr lang="ja-JP" sz="24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Google Map:</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10000"/>
                </a:lnSpc>
                <a:spcBef>
                  <a:spcPts val="0"/>
                </a:spcBef>
                <a:spcAft>
                  <a:spcPts val="0"/>
                </a:spcAft>
                <a:buClr>
                  <a:srgbClr val="000000"/>
                </a:buClr>
                <a:buSzPts val="2400"/>
                <a:buFont typeface="Arial" panose="020B0604020202020204"/>
                <a:buNone/>
              </a:pPr>
              <a:r>
                <a:rPr lang="ja-JP" sz="2400" b="0" i="0" u="sng" strike="noStrike" cap="none">
                  <a:solidFill>
                    <a:srgbClr val="846862"/>
                  </a:solidFill>
                  <a:latin typeface="Montserrat" panose="00000500000000000000"/>
                  <a:ea typeface="Montserrat" panose="00000500000000000000"/>
                  <a:cs typeface="Montserrat" panose="00000500000000000000"/>
                  <a:sym typeface="Montserrat" panose="00000500000000000000"/>
                  <a:hlinkClick r:id="rId4"/>
                </a:rPr>
                <a:t>https://goo.gl/maps/9BaqQjhDy2M2</a:t>
              </a:r>
              <a:endParaRPr sz="24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28000"/>
                </a:lnSpc>
                <a:spcBef>
                  <a:spcPts val="0"/>
                </a:spcBef>
                <a:spcAft>
                  <a:spcPts val="0"/>
                </a:spcAft>
                <a:buClr>
                  <a:srgbClr val="000000"/>
                </a:buClr>
                <a:buSzPts val="2400"/>
                <a:buFont typeface="Arial" panose="020B0604020202020204"/>
                <a:buNone/>
              </a:pPr>
              <a:endParaRPr sz="24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74000"/>
                </a:lnSpc>
                <a:spcBef>
                  <a:spcPts val="0"/>
                </a:spcBef>
                <a:spcAft>
                  <a:spcPts val="0"/>
                </a:spcAft>
                <a:buClr>
                  <a:srgbClr val="000000"/>
                </a:buClr>
                <a:buSzPts val="2400"/>
                <a:buFont typeface="Arial" panose="020B0604020202020204"/>
                <a:buNone/>
              </a:pPr>
              <a:endParaRPr sz="24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p:txBody>
        </p:sp>
      </p:grpSp>
      <p:sp>
        <p:nvSpPr>
          <p:cNvPr id="111" name="Google Shape;111;p3"/>
          <p:cNvSpPr txBox="1"/>
          <p:nvPr/>
        </p:nvSpPr>
        <p:spPr>
          <a:xfrm>
            <a:off x="422730" y="4193140"/>
            <a:ext cx="11607987" cy="418832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2432"/>
              <a:buFont typeface="Arial" panose="020B0604020202020204"/>
              <a:buNone/>
            </a:pPr>
            <a:r>
              <a:rPr lang="ja-JP" sz="243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ＪＲ京都駅より</a:t>
            </a: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r>
              <a:rPr lang="ja-JP" sz="243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タクシーをご利用の場合　（所要時間１０分程度、料金１，２００円ほど）</a:t>
            </a:r>
            <a:r>
              <a:rPr lang="ja-JP"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a:t>
            </a:r>
            <a:endParaRPr sz="243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r>
              <a:rPr lang="ja-JP" sz="243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運転手の方へ「</a:t>
            </a:r>
            <a:r>
              <a:rPr lang="ja-JP" altLang="en-US" sz="243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新町通り六角通り西入る</a:t>
            </a:r>
            <a:r>
              <a:rPr lang="en-US" altLang="ja-JP" sz="243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a:t>
            </a:r>
            <a:r>
              <a:rPr lang="ja-JP" altLang="en-US" sz="243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京都新町病院の北側</a:t>
            </a:r>
            <a:r>
              <a:rPr lang="ja-JP" sz="243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」とお伝えください。</a:t>
            </a:r>
            <a:endParaRPr sz="243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r>
              <a:rPr lang="ja-JP" sz="243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電車をご利用の場合　（所要時間１５分程度、料金２</a:t>
            </a:r>
            <a:r>
              <a:rPr lang="ja-JP" altLang="en-US" sz="243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２</a:t>
            </a:r>
            <a:r>
              <a:rPr lang="ja-JP" sz="243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０円/大人）</a:t>
            </a:r>
            <a:endParaRPr sz="243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r>
              <a:rPr lang="ja-JP" sz="243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烏丸線烏丸御池駅で下車、６番出口より徒歩７分</a:t>
            </a:r>
            <a:endParaRPr sz="243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r>
              <a:rPr lang="ja-JP" sz="243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エレベーター利用をご希望の方は３番出口をご利用ください</a:t>
            </a:r>
            <a:endParaRPr sz="243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r>
              <a:rPr lang="ja-JP" sz="243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※次ページからの詳しい道順をご参照ください</a:t>
            </a: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p:txBody>
      </p:sp>
      <p:sp>
        <p:nvSpPr>
          <p:cNvPr id="112" name="Google Shape;112;p3"/>
          <p:cNvSpPr/>
          <p:nvPr/>
        </p:nvSpPr>
        <p:spPr>
          <a:xfrm>
            <a:off x="12246180" y="9867900"/>
            <a:ext cx="5019675" cy="800100"/>
          </a:xfrm>
          <a:prstGeom prst="rect">
            <a:avLst/>
          </a:pr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3" name="Google Shape;113;p3"/>
          <p:cNvSpPr/>
          <p:nvPr/>
        </p:nvSpPr>
        <p:spPr>
          <a:xfrm>
            <a:off x="12246180" y="-495300"/>
            <a:ext cx="5019675" cy="914400"/>
          </a:xfrm>
          <a:prstGeom prst="rect">
            <a:avLst/>
          </a:pr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14" name="Google Shape;114;p3"/>
          <p:cNvPicPr preferRelativeResize="0"/>
          <p:nvPr/>
        </p:nvPicPr>
        <p:blipFill rotWithShape="1">
          <a:blip r:embed="rId5"/>
          <a:srcRect/>
          <a:stretch>
            <a:fillRect/>
          </a:stretch>
        </p:blipFill>
        <p:spPr>
          <a:xfrm>
            <a:off x="12246180" y="5369341"/>
            <a:ext cx="5013119" cy="3867471"/>
          </a:xfrm>
          <a:prstGeom prst="ellipse">
            <a:avLst/>
          </a:prstGeom>
          <a:noFill/>
          <a:ln w="63500" cap="rnd" cmpd="sng">
            <a:solidFill>
              <a:srgbClr val="333333"/>
            </a:solidFill>
            <a:prstDash val="solid"/>
            <a:round/>
            <a:headEnd type="none" w="sm" len="sm"/>
            <a:tailEnd type="none" w="sm" len="sm"/>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p:cNvSpPr txBox="1"/>
          <p:nvPr/>
        </p:nvSpPr>
        <p:spPr>
          <a:xfrm>
            <a:off x="234549" y="571500"/>
            <a:ext cx="17215251" cy="9107878"/>
          </a:xfrm>
          <a:prstGeom prst="rect">
            <a:avLst/>
          </a:prstGeom>
          <a:noFill/>
          <a:ln>
            <a:noFill/>
          </a:ln>
        </p:spPr>
        <p:txBody>
          <a:bodyPr spcFirstLastPara="1" wrap="square" lIns="0" tIns="0" rIns="0" bIns="0" anchor="t" anchorCtr="0">
            <a:spAutoFit/>
          </a:bodyPr>
          <a:lstStyle/>
          <a:p>
            <a:pPr marL="0" marR="0" lvl="0" indent="0" algn="l" rtl="0">
              <a:lnSpc>
                <a:spcPct val="142000"/>
              </a:lnSpc>
              <a:spcBef>
                <a:spcPts val="0"/>
              </a:spcBef>
              <a:spcAft>
                <a:spcPts val="0"/>
              </a:spcAft>
              <a:buClr>
                <a:srgbClr val="000000"/>
              </a:buClr>
              <a:buSzPts val="2400"/>
              <a:buFont typeface="Arial" panose="020B0604020202020204"/>
              <a:buNone/>
            </a:pPr>
            <a:r>
              <a:rPr lang="ja-JP" sz="24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烏丸御池駅　６番出口より</a:t>
            </a:r>
            <a:endParaRPr sz="24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70000"/>
              </a:lnSpc>
              <a:spcBef>
                <a:spcPts val="0"/>
              </a:spcBef>
              <a:spcAft>
                <a:spcPts val="0"/>
              </a:spcAft>
              <a:buClr>
                <a:srgbClr val="000000"/>
              </a:buClr>
              <a:buSzPts val="2000"/>
              <a:buFont typeface="Arial" panose="020B0604020202020204"/>
              <a:buNone/>
            </a:pPr>
            <a:r>
              <a:rPr lang="ja-JP"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1. 南改札口を通り、６番出口へ進みます</a:t>
            </a: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457200" marR="0" lvl="0" indent="-330200" algn="l" rtl="0">
              <a:lnSpc>
                <a:spcPct val="170000"/>
              </a:lnSpc>
              <a:spcBef>
                <a:spcPts val="0"/>
              </a:spcBef>
              <a:spcAft>
                <a:spcPts val="0"/>
              </a:spcAft>
              <a:buClr>
                <a:schemeClr val="dk1"/>
              </a:buClr>
              <a:buSzPts val="2000"/>
              <a:buFont typeface="Calibri" panose="020F050202020403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457200" marR="0" lvl="0" indent="-330200" algn="l" rtl="0">
              <a:lnSpc>
                <a:spcPct val="170000"/>
              </a:lnSpc>
              <a:spcBef>
                <a:spcPts val="0"/>
              </a:spcBef>
              <a:spcAft>
                <a:spcPts val="0"/>
              </a:spcAft>
              <a:buClr>
                <a:schemeClr val="dk1"/>
              </a:buClr>
              <a:buSzPts val="2000"/>
              <a:buFont typeface="Calibri" panose="020F050202020403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457200" marR="0" lvl="0" indent="-330200" algn="l" rtl="0">
              <a:lnSpc>
                <a:spcPct val="170000"/>
              </a:lnSpc>
              <a:spcBef>
                <a:spcPts val="0"/>
              </a:spcBef>
              <a:spcAft>
                <a:spcPts val="0"/>
              </a:spcAft>
              <a:buClr>
                <a:schemeClr val="dk1"/>
              </a:buClr>
              <a:buSzPts val="2000"/>
              <a:buFont typeface="Calibri" panose="020F050202020403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457200" marR="0" lvl="0" indent="-330200" algn="l" rtl="0">
              <a:lnSpc>
                <a:spcPct val="170000"/>
              </a:lnSpc>
              <a:spcBef>
                <a:spcPts val="0"/>
              </a:spcBef>
              <a:spcAft>
                <a:spcPts val="0"/>
              </a:spcAft>
              <a:buClr>
                <a:schemeClr val="dk1"/>
              </a:buClr>
              <a:buSzPts val="2000"/>
              <a:buFont typeface="Calibri" panose="020F050202020403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457200" marR="0" lvl="0" indent="-330200" algn="l" rtl="0">
              <a:lnSpc>
                <a:spcPct val="170000"/>
              </a:lnSpc>
              <a:spcBef>
                <a:spcPts val="0"/>
              </a:spcBef>
              <a:spcAft>
                <a:spcPts val="0"/>
              </a:spcAft>
              <a:buClr>
                <a:schemeClr val="dk1"/>
              </a:buClr>
              <a:buSzPts val="2000"/>
              <a:buFont typeface="Calibri" panose="020F050202020403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457200" marR="0" lvl="0" indent="-330200" algn="l" rtl="0">
              <a:lnSpc>
                <a:spcPct val="170000"/>
              </a:lnSpc>
              <a:spcBef>
                <a:spcPts val="0"/>
              </a:spcBef>
              <a:spcAft>
                <a:spcPts val="0"/>
              </a:spcAft>
              <a:buClr>
                <a:schemeClr val="dk1"/>
              </a:buClr>
              <a:buSzPts val="2000"/>
              <a:buFont typeface="Calibri" panose="020F050202020403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457200" marR="0" lvl="0" indent="-330200" algn="l" rtl="0">
              <a:lnSpc>
                <a:spcPct val="170000"/>
              </a:lnSpc>
              <a:spcBef>
                <a:spcPts val="0"/>
              </a:spcBef>
              <a:spcAft>
                <a:spcPts val="0"/>
              </a:spcAft>
              <a:buClr>
                <a:schemeClr val="dk1"/>
              </a:buClr>
              <a:buSzPts val="2000"/>
              <a:buFont typeface="Calibri" panose="020F050202020403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70000"/>
              </a:lnSpc>
              <a:spcBef>
                <a:spcPts val="0"/>
              </a:spcBef>
              <a:spcAft>
                <a:spcPts val="0"/>
              </a:spcAft>
              <a:buClr>
                <a:srgbClr val="000000"/>
              </a:buClr>
              <a:buSzPts val="2000"/>
              <a:buFont typeface="Arial" panose="020B060402020202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70000"/>
              </a:lnSpc>
              <a:spcBef>
                <a:spcPts val="0"/>
              </a:spcBef>
              <a:spcAft>
                <a:spcPts val="0"/>
              </a:spcAft>
              <a:buClr>
                <a:srgbClr val="000000"/>
              </a:buClr>
              <a:buSzPts val="2000"/>
              <a:buFont typeface="Arial" panose="020B060402020202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70000"/>
              </a:lnSpc>
              <a:spcBef>
                <a:spcPts val="0"/>
              </a:spcBef>
              <a:spcAft>
                <a:spcPts val="0"/>
              </a:spcAft>
              <a:buClr>
                <a:srgbClr val="000000"/>
              </a:buClr>
              <a:buSzPts val="2000"/>
              <a:buFont typeface="Arial" panose="020B0604020202020204"/>
              <a:buNone/>
            </a:pPr>
            <a:r>
              <a:rPr lang="ja-JP"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2. 階段を上がった後、右に曲がり、六角通りまで真っ直ぐ進みます　（６ページへ進んでください）</a:t>
            </a: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p:txBody>
      </p:sp>
      <p:sp>
        <p:nvSpPr>
          <p:cNvPr id="121" name="Google Shape;121;p4"/>
          <p:cNvSpPr/>
          <p:nvPr/>
        </p:nvSpPr>
        <p:spPr>
          <a:xfrm>
            <a:off x="12246180" y="9867900"/>
            <a:ext cx="5019675" cy="800100"/>
          </a:xfrm>
          <a:prstGeom prst="rect">
            <a:avLst/>
          </a:pr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2" name="Google Shape;122;p4"/>
          <p:cNvSpPr/>
          <p:nvPr/>
        </p:nvSpPr>
        <p:spPr>
          <a:xfrm>
            <a:off x="12246180" y="-495300"/>
            <a:ext cx="5019675" cy="914400"/>
          </a:xfrm>
          <a:prstGeom prst="rect">
            <a:avLst/>
          </a:pr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23" name="Google Shape;123;p4"/>
          <p:cNvPicPr preferRelativeResize="0"/>
          <p:nvPr/>
        </p:nvPicPr>
        <p:blipFill rotWithShape="1">
          <a:blip r:embed="rId3"/>
          <a:srcRect/>
          <a:stretch>
            <a:fillRect/>
          </a:stretch>
        </p:blipFill>
        <p:spPr>
          <a:xfrm>
            <a:off x="838199" y="1874412"/>
            <a:ext cx="4953001" cy="3497688"/>
          </a:xfrm>
          <a:prstGeom prst="rect">
            <a:avLst/>
          </a:prstGeom>
          <a:noFill/>
          <a:ln>
            <a:noFill/>
          </a:ln>
        </p:spPr>
      </p:pic>
      <p:pic>
        <p:nvPicPr>
          <p:cNvPr id="124" name="Google Shape;124;p4"/>
          <p:cNvPicPr preferRelativeResize="0"/>
          <p:nvPr/>
        </p:nvPicPr>
        <p:blipFill rotWithShape="1">
          <a:blip r:embed="rId4"/>
          <a:srcRect/>
          <a:stretch>
            <a:fillRect/>
          </a:stretch>
        </p:blipFill>
        <p:spPr>
          <a:xfrm>
            <a:off x="6096001" y="1874412"/>
            <a:ext cx="5105400" cy="3497688"/>
          </a:xfrm>
          <a:prstGeom prst="rect">
            <a:avLst/>
          </a:prstGeom>
          <a:noFill/>
          <a:ln>
            <a:noFill/>
          </a:ln>
        </p:spPr>
      </p:pic>
      <p:pic>
        <p:nvPicPr>
          <p:cNvPr id="125" name="Google Shape;125;p4"/>
          <p:cNvPicPr preferRelativeResize="0"/>
          <p:nvPr/>
        </p:nvPicPr>
        <p:blipFill rotWithShape="1">
          <a:blip r:embed="rId5"/>
          <a:srcRect/>
          <a:stretch>
            <a:fillRect/>
          </a:stretch>
        </p:blipFill>
        <p:spPr>
          <a:xfrm>
            <a:off x="11591924" y="1874412"/>
            <a:ext cx="5019676" cy="3497688"/>
          </a:xfrm>
          <a:prstGeom prst="rect">
            <a:avLst/>
          </a:prstGeom>
          <a:noFill/>
          <a:ln>
            <a:noFill/>
          </a:ln>
        </p:spPr>
      </p:pic>
      <p:pic>
        <p:nvPicPr>
          <p:cNvPr id="126" name="Google Shape;126;p4"/>
          <p:cNvPicPr preferRelativeResize="0"/>
          <p:nvPr/>
        </p:nvPicPr>
        <p:blipFill rotWithShape="1">
          <a:blip r:embed="rId6"/>
          <a:srcRect/>
          <a:stretch>
            <a:fillRect/>
          </a:stretch>
        </p:blipFill>
        <p:spPr>
          <a:xfrm>
            <a:off x="865297" y="6736188"/>
            <a:ext cx="4953001" cy="3352799"/>
          </a:xfrm>
          <a:prstGeom prst="rect">
            <a:avLst/>
          </a:prstGeom>
          <a:noFill/>
          <a:ln>
            <a:noFill/>
          </a:ln>
        </p:spPr>
      </p:pic>
      <p:pic>
        <p:nvPicPr>
          <p:cNvPr id="127" name="Google Shape;127;p4"/>
          <p:cNvPicPr preferRelativeResize="0"/>
          <p:nvPr/>
        </p:nvPicPr>
        <p:blipFill rotWithShape="1">
          <a:blip r:embed="rId7"/>
          <a:srcRect/>
          <a:stretch>
            <a:fillRect/>
          </a:stretch>
        </p:blipFill>
        <p:spPr>
          <a:xfrm>
            <a:off x="6140661" y="6753503"/>
            <a:ext cx="5092278" cy="3335484"/>
          </a:xfrm>
          <a:prstGeom prst="rect">
            <a:avLst/>
          </a:prstGeom>
          <a:noFill/>
          <a:ln>
            <a:noFill/>
          </a:ln>
        </p:spPr>
      </p:pic>
      <p:pic>
        <p:nvPicPr>
          <p:cNvPr id="128" name="Google Shape;128;p4"/>
          <p:cNvPicPr preferRelativeResize="0"/>
          <p:nvPr/>
        </p:nvPicPr>
        <p:blipFill rotWithShape="1">
          <a:blip r:embed="rId8"/>
          <a:srcRect/>
          <a:stretch>
            <a:fillRect/>
          </a:stretch>
        </p:blipFill>
        <p:spPr>
          <a:xfrm>
            <a:off x="11591924" y="6824878"/>
            <a:ext cx="5019676" cy="333548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5"/>
          <p:cNvSpPr txBox="1"/>
          <p:nvPr/>
        </p:nvSpPr>
        <p:spPr>
          <a:xfrm>
            <a:off x="234549" y="849690"/>
            <a:ext cx="16605650" cy="9543895"/>
          </a:xfrm>
          <a:prstGeom prst="rect">
            <a:avLst/>
          </a:prstGeom>
          <a:noFill/>
          <a:ln>
            <a:noFill/>
          </a:ln>
        </p:spPr>
        <p:txBody>
          <a:bodyPr spcFirstLastPara="1" wrap="square" lIns="0" tIns="0" rIns="0" bIns="0" anchor="t" anchorCtr="0">
            <a:spAutoFit/>
          </a:bodyPr>
          <a:lstStyle/>
          <a:p>
            <a:pPr marL="0" marR="0" lvl="0" indent="0" algn="l" rtl="0">
              <a:lnSpc>
                <a:spcPct val="142000"/>
              </a:lnSpc>
              <a:spcBef>
                <a:spcPts val="0"/>
              </a:spcBef>
              <a:spcAft>
                <a:spcPts val="0"/>
              </a:spcAft>
              <a:buClr>
                <a:srgbClr val="000000"/>
              </a:buClr>
              <a:buSzPts val="2400"/>
              <a:buFont typeface="Arial" panose="020B0604020202020204"/>
              <a:buNone/>
            </a:pPr>
            <a:r>
              <a:rPr lang="ja-JP" sz="24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烏丸御池駅　３番出口より　（エレベーターのご利用が可能です）　</a:t>
            </a:r>
            <a:endParaRPr sz="24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70000"/>
              </a:lnSpc>
              <a:spcBef>
                <a:spcPts val="0"/>
              </a:spcBef>
              <a:spcAft>
                <a:spcPts val="0"/>
              </a:spcAft>
              <a:buClr>
                <a:srgbClr val="000000"/>
              </a:buClr>
              <a:buSzPts val="2000"/>
              <a:buFont typeface="Arial" panose="020B0604020202020204"/>
              <a:buNone/>
            </a:pPr>
            <a:r>
              <a:rPr lang="ja-JP"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1. 北改札口を通ります</a:t>
            </a: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457200" marR="0" lvl="0" indent="-330200" algn="l" rtl="0">
              <a:lnSpc>
                <a:spcPct val="170000"/>
              </a:lnSpc>
              <a:spcBef>
                <a:spcPts val="0"/>
              </a:spcBef>
              <a:spcAft>
                <a:spcPts val="0"/>
              </a:spcAft>
              <a:buClr>
                <a:schemeClr val="dk1"/>
              </a:buClr>
              <a:buSzPts val="2000"/>
              <a:buFont typeface="Calibri" panose="020F050202020403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457200" marR="0" lvl="0" indent="-330200" algn="l" rtl="0">
              <a:lnSpc>
                <a:spcPct val="170000"/>
              </a:lnSpc>
              <a:spcBef>
                <a:spcPts val="0"/>
              </a:spcBef>
              <a:spcAft>
                <a:spcPts val="0"/>
              </a:spcAft>
              <a:buClr>
                <a:schemeClr val="dk1"/>
              </a:buClr>
              <a:buSzPts val="2000"/>
              <a:buFont typeface="Calibri" panose="020F050202020403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457200" marR="0" lvl="0" indent="-330200" algn="l" rtl="0">
              <a:lnSpc>
                <a:spcPct val="170000"/>
              </a:lnSpc>
              <a:spcBef>
                <a:spcPts val="0"/>
              </a:spcBef>
              <a:spcAft>
                <a:spcPts val="0"/>
              </a:spcAft>
              <a:buClr>
                <a:schemeClr val="dk1"/>
              </a:buClr>
              <a:buSzPts val="2000"/>
              <a:buFont typeface="Calibri" panose="020F050202020403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457200" marR="0" lvl="0" indent="-330200" algn="l" rtl="0">
              <a:lnSpc>
                <a:spcPct val="170000"/>
              </a:lnSpc>
              <a:spcBef>
                <a:spcPts val="0"/>
              </a:spcBef>
              <a:spcAft>
                <a:spcPts val="0"/>
              </a:spcAft>
              <a:buClr>
                <a:schemeClr val="dk1"/>
              </a:buClr>
              <a:buSzPts val="2000"/>
              <a:buFont typeface="Calibri" panose="020F050202020403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70000"/>
              </a:lnSpc>
              <a:spcBef>
                <a:spcPts val="0"/>
              </a:spcBef>
              <a:spcAft>
                <a:spcPts val="0"/>
              </a:spcAft>
              <a:buClr>
                <a:srgbClr val="000000"/>
              </a:buClr>
              <a:buSzPts val="2000"/>
              <a:buFont typeface="Arial" panose="020B060402020202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70000"/>
              </a:lnSpc>
              <a:spcBef>
                <a:spcPts val="0"/>
              </a:spcBef>
              <a:spcAft>
                <a:spcPts val="0"/>
              </a:spcAft>
              <a:buClr>
                <a:srgbClr val="000000"/>
              </a:buClr>
              <a:buSzPts val="2000"/>
              <a:buFont typeface="Arial" panose="020B060402020202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457200" marR="0" lvl="0" indent="-330200" algn="l" rtl="0">
              <a:lnSpc>
                <a:spcPct val="170000"/>
              </a:lnSpc>
              <a:spcBef>
                <a:spcPts val="0"/>
              </a:spcBef>
              <a:spcAft>
                <a:spcPts val="0"/>
              </a:spcAft>
              <a:buClr>
                <a:schemeClr val="dk1"/>
              </a:buClr>
              <a:buSzPts val="2000"/>
              <a:buFont typeface="Calibri" panose="020F050202020403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70000"/>
              </a:lnSpc>
              <a:spcBef>
                <a:spcPts val="0"/>
              </a:spcBef>
              <a:spcAft>
                <a:spcPts val="0"/>
              </a:spcAft>
              <a:buClr>
                <a:srgbClr val="000000"/>
              </a:buClr>
              <a:buSzPts val="2000"/>
              <a:buFont typeface="Arial" panose="020B060402020202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70000"/>
              </a:lnSpc>
              <a:spcBef>
                <a:spcPts val="0"/>
              </a:spcBef>
              <a:spcAft>
                <a:spcPts val="0"/>
              </a:spcAft>
              <a:buClr>
                <a:srgbClr val="000000"/>
              </a:buClr>
              <a:buSzPts val="2000"/>
              <a:buFont typeface="Arial" panose="020B060402020202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70000"/>
              </a:lnSpc>
              <a:spcBef>
                <a:spcPts val="0"/>
              </a:spcBef>
              <a:spcAft>
                <a:spcPts val="0"/>
              </a:spcAft>
              <a:buClr>
                <a:srgbClr val="000000"/>
              </a:buClr>
              <a:buSzPts val="2000"/>
              <a:buFont typeface="Arial" panose="020B0604020202020204"/>
              <a:buNone/>
            </a:pPr>
            <a:r>
              <a:rPr lang="ja-JP"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2. ３-２番出口へ進みます</a:t>
            </a: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p:txBody>
      </p:sp>
      <p:sp>
        <p:nvSpPr>
          <p:cNvPr id="136" name="Google Shape;136;p5"/>
          <p:cNvSpPr/>
          <p:nvPr/>
        </p:nvSpPr>
        <p:spPr>
          <a:xfrm>
            <a:off x="12246180" y="9867900"/>
            <a:ext cx="5019675" cy="800100"/>
          </a:xfrm>
          <a:prstGeom prst="rect">
            <a:avLst/>
          </a:pr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7" name="Google Shape;137;p5"/>
          <p:cNvSpPr/>
          <p:nvPr/>
        </p:nvSpPr>
        <p:spPr>
          <a:xfrm>
            <a:off x="12246180" y="-495300"/>
            <a:ext cx="5019675" cy="914400"/>
          </a:xfrm>
          <a:prstGeom prst="rect">
            <a:avLst/>
          </a:pr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38" name="Google Shape;138;p5" descr="建物, 屋内, 座る, 電車 が含まれている画像&#10;&#10;自動的に生成された説明"/>
          <p:cNvPicPr preferRelativeResize="0"/>
          <p:nvPr/>
        </p:nvPicPr>
        <p:blipFill rotWithShape="1">
          <a:blip r:embed="rId3"/>
          <a:srcRect/>
          <a:stretch>
            <a:fillRect/>
          </a:stretch>
        </p:blipFill>
        <p:spPr>
          <a:xfrm>
            <a:off x="605747" y="1866900"/>
            <a:ext cx="5109253" cy="3499200"/>
          </a:xfrm>
          <a:prstGeom prst="rect">
            <a:avLst/>
          </a:prstGeom>
          <a:noFill/>
          <a:ln>
            <a:noFill/>
          </a:ln>
        </p:spPr>
      </p:pic>
      <p:pic>
        <p:nvPicPr>
          <p:cNvPr id="139" name="Google Shape;139;p5"/>
          <p:cNvPicPr preferRelativeResize="0"/>
          <p:nvPr/>
        </p:nvPicPr>
        <p:blipFill rotWithShape="1">
          <a:blip r:embed="rId4"/>
          <a:srcRect l="9224" r="7780"/>
          <a:stretch>
            <a:fillRect/>
          </a:stretch>
        </p:blipFill>
        <p:spPr>
          <a:xfrm>
            <a:off x="5955924" y="1863297"/>
            <a:ext cx="5162900" cy="3499200"/>
          </a:xfrm>
          <a:prstGeom prst="rect">
            <a:avLst/>
          </a:prstGeom>
          <a:noFill/>
          <a:ln>
            <a:noFill/>
          </a:ln>
        </p:spPr>
      </p:pic>
      <p:pic>
        <p:nvPicPr>
          <p:cNvPr id="140" name="Google Shape;140;p5" descr="屋内, 建物, 荷物, 空港 が含まれている画像&#10;&#10;自動的に生成された説明"/>
          <p:cNvPicPr preferRelativeResize="0"/>
          <p:nvPr/>
        </p:nvPicPr>
        <p:blipFill rotWithShape="1">
          <a:blip r:embed="rId5"/>
          <a:srcRect l="5074" t="177" r="12795" b="-177"/>
          <a:stretch>
            <a:fillRect/>
          </a:stretch>
        </p:blipFill>
        <p:spPr>
          <a:xfrm>
            <a:off x="11582400" y="1871474"/>
            <a:ext cx="5109253" cy="3499200"/>
          </a:xfrm>
          <a:prstGeom prst="rect">
            <a:avLst/>
          </a:prstGeom>
          <a:noFill/>
          <a:ln>
            <a:noFill/>
          </a:ln>
        </p:spPr>
      </p:pic>
      <p:pic>
        <p:nvPicPr>
          <p:cNvPr id="141" name="Google Shape;141;p5"/>
          <p:cNvPicPr preferRelativeResize="0"/>
          <p:nvPr/>
        </p:nvPicPr>
        <p:blipFill rotWithShape="1">
          <a:blip r:embed="rId6"/>
          <a:srcRect t="2654" b="7612"/>
          <a:stretch>
            <a:fillRect/>
          </a:stretch>
        </p:blipFill>
        <p:spPr>
          <a:xfrm>
            <a:off x="605747" y="6210299"/>
            <a:ext cx="5108400" cy="3335484"/>
          </a:xfrm>
          <a:prstGeom prst="rect">
            <a:avLst/>
          </a:prstGeom>
          <a:noFill/>
          <a:ln>
            <a:noFill/>
          </a:ln>
        </p:spPr>
      </p:pic>
      <p:pic>
        <p:nvPicPr>
          <p:cNvPr id="142" name="Google Shape;142;p5"/>
          <p:cNvPicPr preferRelativeResize="0"/>
          <p:nvPr/>
        </p:nvPicPr>
        <p:blipFill rotWithShape="1">
          <a:blip r:embed="rId7"/>
          <a:srcRect l="13775" t="-399" r="118" b="399"/>
          <a:stretch>
            <a:fillRect/>
          </a:stretch>
        </p:blipFill>
        <p:spPr>
          <a:xfrm>
            <a:off x="11499513" y="6208583"/>
            <a:ext cx="5108400" cy="3337200"/>
          </a:xfrm>
          <a:prstGeom prst="rect">
            <a:avLst/>
          </a:prstGeom>
          <a:noFill/>
          <a:ln>
            <a:noFill/>
          </a:ln>
        </p:spPr>
      </p:pic>
      <p:pic>
        <p:nvPicPr>
          <p:cNvPr id="143" name="Google Shape;143;p5"/>
          <p:cNvPicPr preferRelativeResize="0"/>
          <p:nvPr/>
        </p:nvPicPr>
        <p:blipFill rotWithShape="1">
          <a:blip r:embed="rId8"/>
          <a:srcRect l="7700" t="36" r="5247" b="-36"/>
          <a:stretch>
            <a:fillRect/>
          </a:stretch>
        </p:blipFill>
        <p:spPr>
          <a:xfrm>
            <a:off x="6024577" y="6209441"/>
            <a:ext cx="5162900" cy="3337200"/>
          </a:xfrm>
          <a:prstGeom prst="rect">
            <a:avLst/>
          </a:prstGeom>
          <a:noFill/>
          <a:ln>
            <a:noFill/>
          </a:ln>
        </p:spPr>
      </p:pic>
      <p:sp>
        <p:nvSpPr>
          <p:cNvPr id="144" name="Google Shape;144;p5"/>
          <p:cNvSpPr/>
          <p:nvPr/>
        </p:nvSpPr>
        <p:spPr>
          <a:xfrm>
            <a:off x="9451590" y="3224766"/>
            <a:ext cx="457200" cy="609600"/>
          </a:xfrm>
          <a:prstGeom prst="ellipse">
            <a:avLst/>
          </a:prstGeom>
          <a:noFill/>
          <a:ln w="38100" cap="flat" cmpd="sng">
            <a:solidFill>
              <a:srgbClr val="FF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5" name="Google Shape;145;p5"/>
          <p:cNvSpPr/>
          <p:nvPr/>
        </p:nvSpPr>
        <p:spPr>
          <a:xfrm rot="5589851">
            <a:off x="12484646" y="3026376"/>
            <a:ext cx="457200" cy="609600"/>
          </a:xfrm>
          <a:prstGeom prst="ellipse">
            <a:avLst/>
          </a:prstGeom>
          <a:noFill/>
          <a:ln w="38100" cap="flat" cmpd="sng">
            <a:solidFill>
              <a:srgbClr val="FF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cxnSp>
        <p:nvCxnSpPr>
          <p:cNvPr id="146" name="Google Shape;146;p5"/>
          <p:cNvCxnSpPr/>
          <p:nvPr/>
        </p:nvCxnSpPr>
        <p:spPr>
          <a:xfrm>
            <a:off x="13030200" y="3331176"/>
            <a:ext cx="1023086" cy="0"/>
          </a:xfrm>
          <a:prstGeom prst="straightConnector1">
            <a:avLst/>
          </a:prstGeom>
          <a:noFill/>
          <a:ln w="57150" cap="flat" cmpd="sng">
            <a:solidFill>
              <a:srgbClr val="FF00FF"/>
            </a:solidFill>
            <a:prstDash val="solid"/>
            <a:round/>
            <a:headEnd type="none" w="sm" len="sm"/>
            <a:tailEnd type="triangle" w="med" len="med"/>
          </a:ln>
        </p:spPr>
      </p:cxnSp>
      <p:cxnSp>
        <p:nvCxnSpPr>
          <p:cNvPr id="147" name="Google Shape;147;p5"/>
          <p:cNvCxnSpPr/>
          <p:nvPr/>
        </p:nvCxnSpPr>
        <p:spPr>
          <a:xfrm>
            <a:off x="8738191" y="9105900"/>
            <a:ext cx="1023086" cy="0"/>
          </a:xfrm>
          <a:prstGeom prst="straightConnector1">
            <a:avLst/>
          </a:prstGeom>
          <a:noFill/>
          <a:ln w="57150" cap="flat" cmpd="sng">
            <a:solidFill>
              <a:srgbClr val="FF00FF"/>
            </a:solidFill>
            <a:prstDash val="solid"/>
            <a:round/>
            <a:headEnd type="none" w="sm" len="sm"/>
            <a:tailEnd type="triangle" w="med" len="med"/>
          </a:ln>
        </p:spPr>
      </p:cxnSp>
      <p:cxnSp>
        <p:nvCxnSpPr>
          <p:cNvPr id="148" name="Google Shape;148;p5"/>
          <p:cNvCxnSpPr/>
          <p:nvPr/>
        </p:nvCxnSpPr>
        <p:spPr>
          <a:xfrm rot="10800000" flipH="1">
            <a:off x="12880615" y="8478782"/>
            <a:ext cx="457200" cy="838200"/>
          </a:xfrm>
          <a:prstGeom prst="straightConnector1">
            <a:avLst/>
          </a:prstGeom>
          <a:noFill/>
          <a:ln w="57150" cap="flat" cmpd="sng">
            <a:solidFill>
              <a:srgbClr val="FF00FF"/>
            </a:solidFill>
            <a:prstDash val="solid"/>
            <a:round/>
            <a:headEnd type="none" w="sm" len="sm"/>
            <a:tailEnd type="triangle" w="med" len="med"/>
          </a:ln>
        </p:spPr>
      </p:cxnSp>
      <p:sp>
        <p:nvSpPr>
          <p:cNvPr id="149" name="Google Shape;149;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5</a:t>
            </a:fld>
            <a:endParaRPr lang="en-US" altLang="ja-JP"/>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6"/>
          <p:cNvSpPr txBox="1"/>
          <p:nvPr/>
        </p:nvSpPr>
        <p:spPr>
          <a:xfrm>
            <a:off x="117274" y="743115"/>
            <a:ext cx="18053400" cy="9543900"/>
          </a:xfrm>
          <a:prstGeom prst="rect">
            <a:avLst/>
          </a:prstGeom>
          <a:noFill/>
          <a:ln>
            <a:noFill/>
          </a:ln>
        </p:spPr>
        <p:txBody>
          <a:bodyPr spcFirstLastPara="1" wrap="square" lIns="0" tIns="0" rIns="0" bIns="0" anchor="t" anchorCtr="0">
            <a:spAutoFit/>
          </a:bodyPr>
          <a:lstStyle/>
          <a:p>
            <a:pPr marL="0" marR="0" lvl="0" indent="0" algn="l" rtl="0">
              <a:lnSpc>
                <a:spcPct val="142000"/>
              </a:lnSpc>
              <a:spcBef>
                <a:spcPts val="0"/>
              </a:spcBef>
              <a:spcAft>
                <a:spcPts val="0"/>
              </a:spcAft>
              <a:buClr>
                <a:srgbClr val="000000"/>
              </a:buClr>
              <a:buSzPts val="2400"/>
              <a:buFont typeface="Arial" panose="020B0604020202020204"/>
              <a:buNone/>
            </a:pPr>
            <a:r>
              <a:rPr lang="ja-JP" sz="24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烏丸御池駅　３番出口より　</a:t>
            </a:r>
            <a:endParaRPr sz="24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70000"/>
              </a:lnSpc>
              <a:spcBef>
                <a:spcPts val="0"/>
              </a:spcBef>
              <a:spcAft>
                <a:spcPts val="0"/>
              </a:spcAft>
              <a:buClr>
                <a:srgbClr val="000000"/>
              </a:buClr>
              <a:buSzPts val="2000"/>
              <a:buFont typeface="Arial" panose="020B0604020202020204"/>
              <a:buNone/>
            </a:pPr>
            <a:r>
              <a:rPr lang="ja-JP"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3. エレベーターで地上に上がった後、右に曲がります　（通り名：車屋町通り）</a:t>
            </a: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457200" marR="0" lvl="0" indent="-330200" algn="l" rtl="0">
              <a:lnSpc>
                <a:spcPct val="170000"/>
              </a:lnSpc>
              <a:spcBef>
                <a:spcPts val="0"/>
              </a:spcBef>
              <a:spcAft>
                <a:spcPts val="0"/>
              </a:spcAft>
              <a:buClr>
                <a:schemeClr val="dk1"/>
              </a:buClr>
              <a:buSzPts val="2000"/>
              <a:buFont typeface="Calibri" panose="020F050202020403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457200" marR="0" lvl="0" indent="-330200" algn="l" rtl="0">
              <a:lnSpc>
                <a:spcPct val="170000"/>
              </a:lnSpc>
              <a:spcBef>
                <a:spcPts val="0"/>
              </a:spcBef>
              <a:spcAft>
                <a:spcPts val="0"/>
              </a:spcAft>
              <a:buClr>
                <a:schemeClr val="dk1"/>
              </a:buClr>
              <a:buSzPts val="2000"/>
              <a:buFont typeface="Calibri" panose="020F050202020403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457200" marR="0" lvl="0" indent="-330200" algn="l" rtl="0">
              <a:lnSpc>
                <a:spcPct val="170000"/>
              </a:lnSpc>
              <a:spcBef>
                <a:spcPts val="0"/>
              </a:spcBef>
              <a:spcAft>
                <a:spcPts val="0"/>
              </a:spcAft>
              <a:buClr>
                <a:schemeClr val="dk1"/>
              </a:buClr>
              <a:buSzPts val="2000"/>
              <a:buFont typeface="Calibri" panose="020F050202020403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457200" marR="0" lvl="0" indent="-330200" algn="l" rtl="0">
              <a:lnSpc>
                <a:spcPct val="170000"/>
              </a:lnSpc>
              <a:spcBef>
                <a:spcPts val="0"/>
              </a:spcBef>
              <a:spcAft>
                <a:spcPts val="0"/>
              </a:spcAft>
              <a:buClr>
                <a:schemeClr val="dk1"/>
              </a:buClr>
              <a:buSzPts val="2000"/>
              <a:buFont typeface="Calibri" panose="020F050202020403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457200" marR="0" lvl="0" indent="-330200" algn="l" rtl="0">
              <a:lnSpc>
                <a:spcPct val="170000"/>
              </a:lnSpc>
              <a:spcBef>
                <a:spcPts val="0"/>
              </a:spcBef>
              <a:spcAft>
                <a:spcPts val="0"/>
              </a:spcAft>
              <a:buClr>
                <a:schemeClr val="dk1"/>
              </a:buClr>
              <a:buSzPts val="2000"/>
              <a:buFont typeface="Calibri" panose="020F050202020403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457200" marR="0" lvl="0" indent="-330200" algn="l" rtl="0">
              <a:lnSpc>
                <a:spcPct val="170000"/>
              </a:lnSpc>
              <a:spcBef>
                <a:spcPts val="0"/>
              </a:spcBef>
              <a:spcAft>
                <a:spcPts val="0"/>
              </a:spcAft>
              <a:buClr>
                <a:schemeClr val="dk1"/>
              </a:buClr>
              <a:buSzPts val="2000"/>
              <a:buFont typeface="Calibri" panose="020F050202020403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457200" marR="0" lvl="0" indent="-330200" algn="l" rtl="0">
              <a:lnSpc>
                <a:spcPct val="170000"/>
              </a:lnSpc>
              <a:spcBef>
                <a:spcPts val="0"/>
              </a:spcBef>
              <a:spcAft>
                <a:spcPts val="0"/>
              </a:spcAft>
              <a:buClr>
                <a:schemeClr val="dk1"/>
              </a:buClr>
              <a:buSzPts val="2000"/>
              <a:buFont typeface="Calibri" panose="020F050202020403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70000"/>
              </a:lnSpc>
              <a:spcBef>
                <a:spcPts val="0"/>
              </a:spcBef>
              <a:spcAft>
                <a:spcPts val="0"/>
              </a:spcAft>
              <a:buClr>
                <a:srgbClr val="000000"/>
              </a:buClr>
              <a:buSzPts val="2000"/>
              <a:buFont typeface="Arial" panose="020B060402020202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70000"/>
              </a:lnSpc>
              <a:spcBef>
                <a:spcPts val="0"/>
              </a:spcBef>
              <a:spcAft>
                <a:spcPts val="0"/>
              </a:spcAft>
              <a:buClr>
                <a:srgbClr val="000000"/>
              </a:buClr>
              <a:buSzPts val="2000"/>
              <a:buFont typeface="Arial" panose="020B0604020202020204"/>
              <a:buNone/>
            </a:pPr>
            <a:r>
              <a:rPr lang="ja-JP"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4. 姉小路で右、烏丸通で左に曲がり、三条通りを通り過ぎ、六角通りの看板が見えるまで進みます</a:t>
            </a: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p:txBody>
      </p:sp>
      <p:sp>
        <p:nvSpPr>
          <p:cNvPr id="156" name="Google Shape;156;p6"/>
          <p:cNvSpPr/>
          <p:nvPr/>
        </p:nvSpPr>
        <p:spPr>
          <a:xfrm>
            <a:off x="12246180" y="9867900"/>
            <a:ext cx="5019675" cy="800100"/>
          </a:xfrm>
          <a:prstGeom prst="rect">
            <a:avLst/>
          </a:pr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7" name="Google Shape;157;p6"/>
          <p:cNvSpPr/>
          <p:nvPr/>
        </p:nvSpPr>
        <p:spPr>
          <a:xfrm>
            <a:off x="12246180" y="-495300"/>
            <a:ext cx="5019675" cy="914400"/>
          </a:xfrm>
          <a:prstGeom prst="rect">
            <a:avLst/>
          </a:pr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58" name="Google Shape;158;p6"/>
          <p:cNvPicPr preferRelativeResize="0"/>
          <p:nvPr/>
        </p:nvPicPr>
        <p:blipFill rotWithShape="1">
          <a:blip r:embed="rId3"/>
          <a:srcRect r="20380"/>
          <a:stretch>
            <a:fillRect/>
          </a:stretch>
        </p:blipFill>
        <p:spPr>
          <a:xfrm>
            <a:off x="852840" y="1880614"/>
            <a:ext cx="4953000" cy="3499200"/>
          </a:xfrm>
          <a:prstGeom prst="rect">
            <a:avLst/>
          </a:prstGeom>
          <a:noFill/>
          <a:ln>
            <a:noFill/>
          </a:ln>
        </p:spPr>
      </p:pic>
      <p:pic>
        <p:nvPicPr>
          <p:cNvPr id="159" name="Google Shape;159;p6"/>
          <p:cNvPicPr preferRelativeResize="0"/>
          <p:nvPr/>
        </p:nvPicPr>
        <p:blipFill rotWithShape="1">
          <a:blip r:embed="rId4"/>
          <a:srcRect l="-347" t="13416" r="345" b="32976"/>
          <a:stretch>
            <a:fillRect/>
          </a:stretch>
        </p:blipFill>
        <p:spPr>
          <a:xfrm>
            <a:off x="6843712" y="1866900"/>
            <a:ext cx="3686175" cy="3512914"/>
          </a:xfrm>
          <a:prstGeom prst="rect">
            <a:avLst/>
          </a:prstGeom>
          <a:noFill/>
          <a:ln>
            <a:noFill/>
          </a:ln>
        </p:spPr>
      </p:pic>
      <p:pic>
        <p:nvPicPr>
          <p:cNvPr id="160" name="Google Shape;160;p6"/>
          <p:cNvPicPr preferRelativeResize="0"/>
          <p:nvPr/>
        </p:nvPicPr>
        <p:blipFill rotWithShape="1">
          <a:blip r:embed="rId5"/>
          <a:srcRect t="2931" b="58751"/>
          <a:stretch>
            <a:fillRect/>
          </a:stretch>
        </p:blipFill>
        <p:spPr>
          <a:xfrm>
            <a:off x="11212990" y="1884680"/>
            <a:ext cx="5167555" cy="3522661"/>
          </a:xfrm>
          <a:prstGeom prst="rect">
            <a:avLst/>
          </a:prstGeom>
          <a:noFill/>
          <a:ln>
            <a:noFill/>
          </a:ln>
        </p:spPr>
      </p:pic>
      <p:pic>
        <p:nvPicPr>
          <p:cNvPr id="161" name="Google Shape;161;p6"/>
          <p:cNvPicPr preferRelativeResize="0"/>
          <p:nvPr/>
        </p:nvPicPr>
        <p:blipFill rotWithShape="1">
          <a:blip r:embed="rId6"/>
          <a:srcRect l="-12" t="10" r="12" b="61615"/>
          <a:stretch>
            <a:fillRect/>
          </a:stretch>
        </p:blipFill>
        <p:spPr>
          <a:xfrm>
            <a:off x="868080" y="6541452"/>
            <a:ext cx="4953600" cy="3375759"/>
          </a:xfrm>
          <a:prstGeom prst="rect">
            <a:avLst/>
          </a:prstGeom>
          <a:noFill/>
          <a:ln>
            <a:noFill/>
          </a:ln>
        </p:spPr>
      </p:pic>
      <p:pic>
        <p:nvPicPr>
          <p:cNvPr id="162" name="Google Shape;162;p6"/>
          <p:cNvPicPr preferRelativeResize="0"/>
          <p:nvPr/>
        </p:nvPicPr>
        <p:blipFill rotWithShape="1">
          <a:blip r:embed="rId7"/>
          <a:srcRect t="-45" b="61712"/>
          <a:stretch>
            <a:fillRect/>
          </a:stretch>
        </p:blipFill>
        <p:spPr>
          <a:xfrm>
            <a:off x="6078784" y="6557167"/>
            <a:ext cx="4953600" cy="3375759"/>
          </a:xfrm>
          <a:prstGeom prst="rect">
            <a:avLst/>
          </a:prstGeom>
          <a:noFill/>
          <a:ln>
            <a:noFill/>
          </a:ln>
        </p:spPr>
      </p:pic>
      <p:pic>
        <p:nvPicPr>
          <p:cNvPr id="163" name="Google Shape;163;p6"/>
          <p:cNvPicPr preferRelativeResize="0"/>
          <p:nvPr/>
        </p:nvPicPr>
        <p:blipFill rotWithShape="1">
          <a:blip r:embed="rId8"/>
          <a:srcRect l="1163" t="-342" r="16320" b="341"/>
          <a:stretch>
            <a:fillRect/>
          </a:stretch>
        </p:blipFill>
        <p:spPr>
          <a:xfrm>
            <a:off x="11319968" y="6538912"/>
            <a:ext cx="4953601" cy="3376800"/>
          </a:xfrm>
          <a:prstGeom prst="rect">
            <a:avLst/>
          </a:prstGeom>
          <a:noFill/>
          <a:ln>
            <a:noFill/>
          </a:ln>
        </p:spPr>
      </p:pic>
      <p:cxnSp>
        <p:nvCxnSpPr>
          <p:cNvPr id="164" name="Google Shape;164;p6"/>
          <p:cNvCxnSpPr/>
          <p:nvPr/>
        </p:nvCxnSpPr>
        <p:spPr>
          <a:xfrm>
            <a:off x="14268880" y="8293306"/>
            <a:ext cx="1614897" cy="0"/>
          </a:xfrm>
          <a:prstGeom prst="straightConnector1">
            <a:avLst/>
          </a:prstGeom>
          <a:noFill/>
          <a:ln w="57150" cap="flat" cmpd="sng">
            <a:solidFill>
              <a:srgbClr val="FF00FF"/>
            </a:solidFill>
            <a:prstDash val="solid"/>
            <a:round/>
            <a:headEnd type="none" w="sm" len="sm"/>
            <a:tailEnd type="triangle" w="med" len="med"/>
          </a:ln>
        </p:spPr>
      </p:cxnSp>
      <p:sp>
        <p:nvSpPr>
          <p:cNvPr id="165" name="Google Shape;165;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6</a:t>
            </a:fld>
            <a:endParaRPr lang="en-US" altLang="ja-JP"/>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7"/>
          <p:cNvSpPr txBox="1"/>
          <p:nvPr/>
        </p:nvSpPr>
        <p:spPr>
          <a:xfrm>
            <a:off x="234549" y="849690"/>
            <a:ext cx="11607987" cy="9107878"/>
          </a:xfrm>
          <a:prstGeom prst="rect">
            <a:avLst/>
          </a:prstGeom>
          <a:noFill/>
          <a:ln>
            <a:noFill/>
          </a:ln>
        </p:spPr>
        <p:txBody>
          <a:bodyPr spcFirstLastPara="1" wrap="square" lIns="0" tIns="0" rIns="0" bIns="0" anchor="t" anchorCtr="0">
            <a:spAutoFit/>
          </a:bodyPr>
          <a:lstStyle/>
          <a:p>
            <a:pPr marL="0" marR="0" lvl="0" indent="0" algn="l" rtl="0">
              <a:lnSpc>
                <a:spcPct val="142000"/>
              </a:lnSpc>
              <a:spcBef>
                <a:spcPts val="0"/>
              </a:spcBef>
              <a:spcAft>
                <a:spcPts val="0"/>
              </a:spcAft>
              <a:buClr>
                <a:srgbClr val="000000"/>
              </a:buClr>
              <a:buSzPts val="2400"/>
              <a:buFont typeface="Arial" panose="020B0604020202020204"/>
              <a:buNone/>
            </a:pPr>
            <a:r>
              <a:rPr lang="ja-JP" sz="24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六角通り</a:t>
            </a:r>
            <a:endParaRPr sz="24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70000"/>
              </a:lnSpc>
              <a:spcBef>
                <a:spcPts val="0"/>
              </a:spcBef>
              <a:spcAft>
                <a:spcPts val="0"/>
              </a:spcAft>
              <a:buClr>
                <a:srgbClr val="000000"/>
              </a:buClr>
              <a:buSzPts val="2000"/>
              <a:buFont typeface="Arial" panose="020B060402020202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70000"/>
              </a:lnSpc>
              <a:spcBef>
                <a:spcPts val="0"/>
              </a:spcBef>
              <a:spcAft>
                <a:spcPts val="0"/>
              </a:spcAft>
              <a:buClr>
                <a:srgbClr val="000000"/>
              </a:buClr>
              <a:buSzPts val="2000"/>
              <a:buFont typeface="Arial" panose="020B0604020202020204"/>
              <a:buNone/>
            </a:pPr>
            <a:r>
              <a:rPr lang="ja-JP"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1. 六角通りで右に曲がり（西入る）、道なりに西へ進みます</a:t>
            </a: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457200" marR="0" lvl="0" indent="-330200" algn="l" rtl="0">
              <a:lnSpc>
                <a:spcPct val="170000"/>
              </a:lnSpc>
              <a:spcBef>
                <a:spcPts val="0"/>
              </a:spcBef>
              <a:spcAft>
                <a:spcPts val="0"/>
              </a:spcAft>
              <a:buClr>
                <a:schemeClr val="dk1"/>
              </a:buClr>
              <a:buSzPts val="2000"/>
              <a:buFont typeface="Calibri" panose="020F050202020403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457200" marR="0" lvl="0" indent="-330200" algn="l" rtl="0">
              <a:lnSpc>
                <a:spcPct val="170000"/>
              </a:lnSpc>
              <a:spcBef>
                <a:spcPts val="0"/>
              </a:spcBef>
              <a:spcAft>
                <a:spcPts val="0"/>
              </a:spcAft>
              <a:buClr>
                <a:schemeClr val="dk1"/>
              </a:buClr>
              <a:buSzPts val="2000"/>
              <a:buFont typeface="Calibri" panose="020F050202020403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457200" marR="0" lvl="0" indent="-330200" algn="l" rtl="0">
              <a:lnSpc>
                <a:spcPct val="170000"/>
              </a:lnSpc>
              <a:spcBef>
                <a:spcPts val="0"/>
              </a:spcBef>
              <a:spcAft>
                <a:spcPts val="0"/>
              </a:spcAft>
              <a:buClr>
                <a:schemeClr val="dk1"/>
              </a:buClr>
              <a:buSzPts val="2000"/>
              <a:buFont typeface="Calibri" panose="020F050202020403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457200" marR="0" lvl="0" indent="-330200" algn="l" rtl="0">
              <a:lnSpc>
                <a:spcPct val="170000"/>
              </a:lnSpc>
              <a:spcBef>
                <a:spcPts val="0"/>
              </a:spcBef>
              <a:spcAft>
                <a:spcPts val="0"/>
              </a:spcAft>
              <a:buClr>
                <a:schemeClr val="dk1"/>
              </a:buClr>
              <a:buSzPts val="2000"/>
              <a:buFont typeface="Calibri" panose="020F050202020403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457200" marR="0" lvl="0" indent="-330200" algn="l" rtl="0">
              <a:lnSpc>
                <a:spcPct val="170000"/>
              </a:lnSpc>
              <a:spcBef>
                <a:spcPts val="0"/>
              </a:spcBef>
              <a:spcAft>
                <a:spcPts val="0"/>
              </a:spcAft>
              <a:buClr>
                <a:schemeClr val="dk1"/>
              </a:buClr>
              <a:buSzPts val="2000"/>
              <a:buFont typeface="Calibri" panose="020F050202020403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457200" marR="0" lvl="0" indent="-330200" algn="l" rtl="0">
              <a:lnSpc>
                <a:spcPct val="170000"/>
              </a:lnSpc>
              <a:spcBef>
                <a:spcPts val="0"/>
              </a:spcBef>
              <a:spcAft>
                <a:spcPts val="0"/>
              </a:spcAft>
              <a:buClr>
                <a:schemeClr val="dk1"/>
              </a:buClr>
              <a:buSzPts val="2000"/>
              <a:buFont typeface="Calibri" panose="020F050202020403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70000"/>
              </a:lnSpc>
              <a:spcBef>
                <a:spcPts val="0"/>
              </a:spcBef>
              <a:spcAft>
                <a:spcPts val="0"/>
              </a:spcAft>
              <a:buClr>
                <a:srgbClr val="000000"/>
              </a:buClr>
              <a:buSzPts val="2000"/>
              <a:buFont typeface="Arial" panose="020B060402020202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p:txBody>
      </p:sp>
      <p:sp>
        <p:nvSpPr>
          <p:cNvPr id="172" name="Google Shape;172;p7"/>
          <p:cNvSpPr/>
          <p:nvPr/>
        </p:nvSpPr>
        <p:spPr>
          <a:xfrm>
            <a:off x="12246180" y="9867900"/>
            <a:ext cx="5019675" cy="800100"/>
          </a:xfrm>
          <a:prstGeom prst="rect">
            <a:avLst/>
          </a:pr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3" name="Google Shape;173;p7"/>
          <p:cNvSpPr/>
          <p:nvPr/>
        </p:nvSpPr>
        <p:spPr>
          <a:xfrm>
            <a:off x="12246180" y="-495300"/>
            <a:ext cx="5019675" cy="914400"/>
          </a:xfrm>
          <a:prstGeom prst="rect">
            <a:avLst/>
          </a:pr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74" name="Google Shape;174;p7"/>
          <p:cNvPicPr preferRelativeResize="0"/>
          <p:nvPr/>
        </p:nvPicPr>
        <p:blipFill rotWithShape="1">
          <a:blip r:embed="rId3"/>
          <a:srcRect/>
          <a:stretch>
            <a:fillRect/>
          </a:stretch>
        </p:blipFill>
        <p:spPr>
          <a:xfrm>
            <a:off x="590241" y="2476500"/>
            <a:ext cx="16675613" cy="7226104"/>
          </a:xfrm>
          <a:prstGeom prst="rect">
            <a:avLst/>
          </a:prstGeom>
          <a:noFill/>
          <a:ln>
            <a:noFill/>
          </a:ln>
        </p:spPr>
      </p:pic>
      <p:sp>
        <p:nvSpPr>
          <p:cNvPr id="175" name="Google Shape;175;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7</a:t>
            </a:fld>
            <a:endParaRPr lang="en-US" altLang="ja-JP"/>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8"/>
          <p:cNvSpPr txBox="1"/>
          <p:nvPr/>
        </p:nvSpPr>
        <p:spPr>
          <a:xfrm>
            <a:off x="234549" y="849690"/>
            <a:ext cx="17628897" cy="9107878"/>
          </a:xfrm>
          <a:prstGeom prst="rect">
            <a:avLst/>
          </a:prstGeom>
          <a:noFill/>
          <a:ln>
            <a:noFill/>
          </a:ln>
        </p:spPr>
        <p:txBody>
          <a:bodyPr spcFirstLastPara="1" wrap="square" lIns="0" tIns="0" rIns="0" bIns="0" anchor="t" anchorCtr="0">
            <a:spAutoFit/>
          </a:bodyPr>
          <a:lstStyle/>
          <a:p>
            <a:pPr marL="0" marR="0" lvl="0" indent="0" algn="l" rtl="0">
              <a:lnSpc>
                <a:spcPct val="142000"/>
              </a:lnSpc>
              <a:spcBef>
                <a:spcPts val="0"/>
              </a:spcBef>
              <a:spcAft>
                <a:spcPts val="0"/>
              </a:spcAft>
              <a:buClr>
                <a:srgbClr val="000000"/>
              </a:buClr>
              <a:buSzPts val="2400"/>
              <a:buFont typeface="Arial" panose="020B0604020202020204"/>
              <a:buNone/>
            </a:pPr>
            <a:r>
              <a:rPr lang="ja-JP" sz="24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六角通り</a:t>
            </a:r>
            <a:endParaRPr sz="24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70000"/>
              </a:lnSpc>
              <a:spcBef>
                <a:spcPts val="0"/>
              </a:spcBef>
              <a:spcAft>
                <a:spcPts val="0"/>
              </a:spcAft>
              <a:buClr>
                <a:srgbClr val="000000"/>
              </a:buClr>
              <a:buSzPts val="2000"/>
              <a:buFont typeface="Arial" panose="020B0604020202020204"/>
              <a:buNone/>
            </a:pPr>
            <a:r>
              <a:rPr lang="ja-JP"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2. 右手側に「ＦＵＫＵＮＥ」と書かれた黒色の看板があり、その看板の後ろにある小路を入ります。</a:t>
            </a: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457200" marR="0" lvl="0" indent="-330200" algn="l" rtl="0">
              <a:lnSpc>
                <a:spcPct val="170000"/>
              </a:lnSpc>
              <a:spcBef>
                <a:spcPts val="0"/>
              </a:spcBef>
              <a:spcAft>
                <a:spcPts val="0"/>
              </a:spcAft>
              <a:buClr>
                <a:schemeClr val="dk1"/>
              </a:buClr>
              <a:buSzPts val="2000"/>
              <a:buFont typeface="Calibri" panose="020F050202020403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457200" marR="0" lvl="0" indent="-330200" algn="l" rtl="0">
              <a:lnSpc>
                <a:spcPct val="170000"/>
              </a:lnSpc>
              <a:spcBef>
                <a:spcPts val="0"/>
              </a:spcBef>
              <a:spcAft>
                <a:spcPts val="0"/>
              </a:spcAft>
              <a:buClr>
                <a:schemeClr val="dk1"/>
              </a:buClr>
              <a:buSzPts val="2000"/>
              <a:buFont typeface="Calibri" panose="020F050202020403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457200" marR="0" lvl="0" indent="-330200" algn="l" rtl="0">
              <a:lnSpc>
                <a:spcPct val="170000"/>
              </a:lnSpc>
              <a:spcBef>
                <a:spcPts val="0"/>
              </a:spcBef>
              <a:spcAft>
                <a:spcPts val="0"/>
              </a:spcAft>
              <a:buClr>
                <a:schemeClr val="dk1"/>
              </a:buClr>
              <a:buSzPts val="2000"/>
              <a:buFont typeface="Calibri" panose="020F050202020403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457200" marR="0" lvl="0" indent="-330200" algn="l" rtl="0">
              <a:lnSpc>
                <a:spcPct val="170000"/>
              </a:lnSpc>
              <a:spcBef>
                <a:spcPts val="0"/>
              </a:spcBef>
              <a:spcAft>
                <a:spcPts val="0"/>
              </a:spcAft>
              <a:buClr>
                <a:schemeClr val="dk1"/>
              </a:buClr>
              <a:buSzPts val="2000"/>
              <a:buFont typeface="Calibri" panose="020F050202020403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457200" marR="0" lvl="0" indent="-330200" algn="l" rtl="0">
              <a:lnSpc>
                <a:spcPct val="170000"/>
              </a:lnSpc>
              <a:spcBef>
                <a:spcPts val="0"/>
              </a:spcBef>
              <a:spcAft>
                <a:spcPts val="0"/>
              </a:spcAft>
              <a:buClr>
                <a:schemeClr val="dk1"/>
              </a:buClr>
              <a:buSzPts val="2000"/>
              <a:buFont typeface="Calibri" panose="020F050202020403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457200" marR="0" lvl="0" indent="-330200" algn="l" rtl="0">
              <a:lnSpc>
                <a:spcPct val="170000"/>
              </a:lnSpc>
              <a:spcBef>
                <a:spcPts val="0"/>
              </a:spcBef>
              <a:spcAft>
                <a:spcPts val="0"/>
              </a:spcAft>
              <a:buClr>
                <a:schemeClr val="dk1"/>
              </a:buClr>
              <a:buSzPts val="2000"/>
              <a:buFont typeface="Calibri" panose="020F050202020403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70000"/>
              </a:lnSpc>
              <a:spcBef>
                <a:spcPts val="0"/>
              </a:spcBef>
              <a:spcAft>
                <a:spcPts val="0"/>
              </a:spcAft>
              <a:buClr>
                <a:srgbClr val="000000"/>
              </a:buClr>
              <a:buSzPts val="2000"/>
              <a:buFont typeface="Arial" panose="020B060402020202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70000"/>
              </a:lnSpc>
              <a:spcBef>
                <a:spcPts val="0"/>
              </a:spcBef>
              <a:spcAft>
                <a:spcPts val="0"/>
              </a:spcAft>
              <a:buClr>
                <a:srgbClr val="000000"/>
              </a:buClr>
              <a:buSzPts val="2000"/>
              <a:buFont typeface="Arial" panose="020B0604020202020204"/>
              <a:buNone/>
            </a:pPr>
            <a:r>
              <a:rPr lang="ja-JP"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3. その先に「Kyoto Machiya 福音」がございます 。（お疲れさまでした。）</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p:txBody>
      </p:sp>
      <p:sp>
        <p:nvSpPr>
          <p:cNvPr id="182" name="Google Shape;182;p8"/>
          <p:cNvSpPr/>
          <p:nvPr/>
        </p:nvSpPr>
        <p:spPr>
          <a:xfrm>
            <a:off x="12246180" y="9867900"/>
            <a:ext cx="5019675" cy="800100"/>
          </a:xfrm>
          <a:prstGeom prst="rect">
            <a:avLst/>
          </a:pr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3" name="Google Shape;183;p8"/>
          <p:cNvSpPr/>
          <p:nvPr/>
        </p:nvSpPr>
        <p:spPr>
          <a:xfrm>
            <a:off x="12246180" y="-495300"/>
            <a:ext cx="5019675" cy="914400"/>
          </a:xfrm>
          <a:prstGeom prst="rect">
            <a:avLst/>
          </a:pr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84" name="Google Shape;184;p8"/>
          <p:cNvPicPr preferRelativeResize="0"/>
          <p:nvPr/>
        </p:nvPicPr>
        <p:blipFill rotWithShape="1">
          <a:blip r:embed="rId3"/>
          <a:srcRect/>
          <a:stretch>
            <a:fillRect/>
          </a:stretch>
        </p:blipFill>
        <p:spPr>
          <a:xfrm>
            <a:off x="424555" y="1787834"/>
            <a:ext cx="14129645" cy="3508224"/>
          </a:xfrm>
          <a:prstGeom prst="rect">
            <a:avLst/>
          </a:prstGeom>
          <a:noFill/>
          <a:ln>
            <a:noFill/>
          </a:ln>
        </p:spPr>
      </p:pic>
      <p:grpSp>
        <p:nvGrpSpPr>
          <p:cNvPr id="185" name="Google Shape;185;p8"/>
          <p:cNvGrpSpPr/>
          <p:nvPr/>
        </p:nvGrpSpPr>
        <p:grpSpPr>
          <a:xfrm>
            <a:off x="1123493" y="6266398"/>
            <a:ext cx="3231664" cy="3800681"/>
            <a:chOff x="1665" y="173"/>
            <a:chExt cx="4050" cy="6180"/>
          </a:xfrm>
        </p:grpSpPr>
        <p:pic>
          <p:nvPicPr>
            <p:cNvPr id="186" name="Google Shape;186;p8"/>
            <p:cNvPicPr preferRelativeResize="0"/>
            <p:nvPr/>
          </p:nvPicPr>
          <p:blipFill rotWithShape="1">
            <a:blip r:embed="rId4"/>
            <a:srcRect/>
            <a:stretch>
              <a:fillRect/>
            </a:stretch>
          </p:blipFill>
          <p:spPr>
            <a:xfrm>
              <a:off x="1665" y="173"/>
              <a:ext cx="4050" cy="6060"/>
            </a:xfrm>
            <a:prstGeom prst="rect">
              <a:avLst/>
            </a:prstGeom>
            <a:noFill/>
            <a:ln>
              <a:noFill/>
            </a:ln>
          </p:spPr>
        </p:pic>
        <p:cxnSp>
          <p:nvCxnSpPr>
            <p:cNvPr id="187" name="Google Shape;187;p8"/>
            <p:cNvCxnSpPr/>
            <p:nvPr/>
          </p:nvCxnSpPr>
          <p:spPr>
            <a:xfrm>
              <a:off x="3905" y="6353"/>
              <a:ext cx="0" cy="0"/>
            </a:xfrm>
            <a:prstGeom prst="straightConnector1">
              <a:avLst/>
            </a:prstGeom>
            <a:noFill/>
            <a:ln w="28575" cap="flat" cmpd="sng">
              <a:solidFill>
                <a:srgbClr val="FF3399"/>
              </a:solidFill>
              <a:prstDash val="solid"/>
              <a:round/>
              <a:headEnd type="none" w="sm" len="sm"/>
              <a:tailEnd type="none" w="sm" len="sm"/>
            </a:ln>
          </p:spPr>
        </p:cxnSp>
        <p:cxnSp>
          <p:nvCxnSpPr>
            <p:cNvPr id="188" name="Google Shape;188;p8"/>
            <p:cNvCxnSpPr/>
            <p:nvPr/>
          </p:nvCxnSpPr>
          <p:spPr>
            <a:xfrm>
              <a:off x="3863" y="5106"/>
              <a:ext cx="1716" cy="0"/>
            </a:xfrm>
            <a:prstGeom prst="straightConnector1">
              <a:avLst/>
            </a:prstGeom>
            <a:noFill/>
            <a:ln w="28575" cap="flat" cmpd="sng">
              <a:solidFill>
                <a:srgbClr val="FF3399"/>
              </a:solidFill>
              <a:prstDash val="solid"/>
              <a:round/>
              <a:headEnd type="none" w="sm" len="sm"/>
              <a:tailEnd type="none" w="sm" len="sm"/>
            </a:ln>
          </p:spPr>
        </p:cxnSp>
        <p:sp>
          <p:nvSpPr>
            <p:cNvPr id="189" name="Google Shape;189;p8"/>
            <p:cNvSpPr/>
            <p:nvPr/>
          </p:nvSpPr>
          <p:spPr>
            <a:xfrm>
              <a:off x="5545" y="4760"/>
              <a:ext cx="145" cy="134"/>
            </a:xfrm>
            <a:custGeom>
              <a:avLst/>
              <a:gdLst/>
              <a:ahLst/>
              <a:cxnLst/>
              <a:rect l="l" t="t" r="r" b="b"/>
              <a:pathLst>
                <a:path w="145" h="134" extrusionOk="0">
                  <a:moveTo>
                    <a:pt x="0" y="0"/>
                  </a:moveTo>
                  <a:lnTo>
                    <a:pt x="22" y="134"/>
                  </a:lnTo>
                  <a:lnTo>
                    <a:pt x="144" y="45"/>
                  </a:lnTo>
                  <a:lnTo>
                    <a:pt x="0" y="0"/>
                  </a:lnTo>
                  <a:close/>
                </a:path>
              </a:pathLst>
            </a:custGeom>
            <a:solidFill>
              <a:srgbClr val="FF33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pic>
        <p:nvPicPr>
          <p:cNvPr id="190" name="Google Shape;190;p8"/>
          <p:cNvPicPr preferRelativeResize="0"/>
          <p:nvPr/>
        </p:nvPicPr>
        <p:blipFill rotWithShape="1">
          <a:blip r:embed="rId5"/>
          <a:srcRect/>
          <a:stretch>
            <a:fillRect/>
          </a:stretch>
        </p:blipFill>
        <p:spPr>
          <a:xfrm>
            <a:off x="4495800" y="6266398"/>
            <a:ext cx="6567876" cy="3726881"/>
          </a:xfrm>
          <a:prstGeom prst="rect">
            <a:avLst/>
          </a:prstGeom>
          <a:noFill/>
          <a:ln>
            <a:noFill/>
          </a:ln>
        </p:spPr>
      </p:pic>
      <p:sp>
        <p:nvSpPr>
          <p:cNvPr id="191" name="Google Shape;191;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8</a:t>
            </a:fld>
            <a:endParaRPr lang="en-US" altLang="ja-JP"/>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9"/>
          <p:cNvSpPr txBox="1"/>
          <p:nvPr/>
        </p:nvSpPr>
        <p:spPr>
          <a:xfrm>
            <a:off x="234550" y="849701"/>
            <a:ext cx="17215200" cy="8897885"/>
          </a:xfrm>
          <a:prstGeom prst="rect">
            <a:avLst/>
          </a:prstGeom>
          <a:noFill/>
          <a:ln>
            <a:noFill/>
          </a:ln>
        </p:spPr>
        <p:txBody>
          <a:bodyPr spcFirstLastPara="1" wrap="square" lIns="0" tIns="0" rIns="0" bIns="0" anchor="t" anchorCtr="0">
            <a:spAutoFit/>
          </a:bodyPr>
          <a:lstStyle/>
          <a:p>
            <a:pPr marL="0" marR="0" lvl="0" indent="0" algn="l" rtl="0">
              <a:lnSpc>
                <a:spcPct val="142000"/>
              </a:lnSpc>
              <a:spcBef>
                <a:spcPts val="0"/>
              </a:spcBef>
              <a:spcAft>
                <a:spcPts val="0"/>
              </a:spcAft>
              <a:buClr>
                <a:srgbClr val="000000"/>
              </a:buClr>
              <a:buSzPts val="2400"/>
              <a:buFont typeface="Arial" panose="020B0604020202020204"/>
              <a:buNone/>
            </a:pPr>
            <a:r>
              <a:rPr lang="ja-JP" sz="24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ご到着の際　（　いらっしゃいませ。　ようこそ！　おこしやす♬　）</a:t>
            </a:r>
            <a:endParaRPr sz="2400" b="1"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70000"/>
              </a:lnSpc>
              <a:spcBef>
                <a:spcPts val="0"/>
              </a:spcBef>
              <a:spcAft>
                <a:spcPts val="0"/>
              </a:spcAft>
              <a:buClr>
                <a:srgbClr val="000000"/>
              </a:buClr>
              <a:buSzPts val="2000"/>
              <a:buFont typeface="Arial" panose="020B0604020202020204"/>
              <a:buNone/>
            </a:pPr>
            <a:r>
              <a:rPr lang="ja-JP"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ホテルスタッフは、常駐しておりませんので、そのまま「矢印方向のゲストエリア」にお進みください。</a:t>
            </a: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70000"/>
              </a:lnSpc>
              <a:spcBef>
                <a:spcPts val="0"/>
              </a:spcBef>
              <a:spcAft>
                <a:spcPts val="0"/>
              </a:spcAft>
              <a:buClr>
                <a:srgbClr val="000000"/>
              </a:buClr>
              <a:buSzPts val="2000"/>
              <a:buFont typeface="Arial" panose="020B0604020202020204"/>
              <a:buNone/>
            </a:pPr>
            <a:r>
              <a:rPr lang="ja-JP"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正面に壁掛けの館内電話が設置されておりますので、受話器の下方に配置された「短縮ワンタッチボタン」[ＶＩＰ]ボタンを押して頂きますと</a:t>
            </a: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70000"/>
              </a:lnSpc>
              <a:spcBef>
                <a:spcPts val="0"/>
              </a:spcBef>
              <a:spcAft>
                <a:spcPts val="0"/>
              </a:spcAft>
              <a:buClr>
                <a:srgbClr val="000000"/>
              </a:buClr>
              <a:buSzPts val="2000"/>
              <a:buFont typeface="Arial" panose="020B0604020202020204"/>
              <a:buNone/>
            </a:pPr>
            <a:r>
              <a:rPr lang="ja-JP"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ホテルスタッフとつながります。ご予約者名とご宿泊人数をお伝えください。</a:t>
            </a: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70000"/>
              </a:lnSpc>
              <a:spcBef>
                <a:spcPts val="0"/>
              </a:spcBef>
              <a:spcAft>
                <a:spcPts val="0"/>
              </a:spcAft>
              <a:buClr>
                <a:srgbClr val="000000"/>
              </a:buClr>
              <a:buSzPts val="2000"/>
              <a:buFont typeface="Arial" panose="020B0604020202020204"/>
              <a:buNone/>
            </a:pPr>
            <a:r>
              <a:rPr lang="ja-JP"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お泊りの町家の名前と位置及び入室の際必要な「暗証番号」をお伝えしますので、お荷物を持って直ぐにお部屋にお上がりいただけます。その後、　スタッフがチェックインとウエルカムサービスに伺います。</a:t>
            </a: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a:lnSpc>
                <a:spcPct val="170000"/>
              </a:lnSpc>
              <a:buSzPts val="2000"/>
            </a:pPr>
            <a:r>
              <a:rPr lang="ja-JP"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（万が一、つながらなかった際</a:t>
            </a:r>
            <a:r>
              <a:rPr lang="ja-JP" altLang="en-US"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は</a:t>
            </a:r>
            <a:r>
              <a:rPr lang="ja-JP"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　</a:t>
            </a:r>
            <a:r>
              <a:rPr lang="en-US" altLang="ja-JP"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reservation@kyotomachiyas.com</a:t>
            </a:r>
            <a:r>
              <a:rPr lang="ja-JP" altLang="en-US"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か</a:t>
            </a:r>
            <a:r>
              <a:rPr lang="en-US" altLang="ja-JP"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LINE/WhatsApp </a:t>
            </a:r>
            <a:r>
              <a:rPr lang="en-US" altLang="ja-JP" sz="2000">
                <a:solidFill>
                  <a:srgbClr val="846862"/>
                </a:solidFill>
                <a:latin typeface="Montserrat" panose="00000500000000000000"/>
                <a:ea typeface="Montserrat" panose="00000500000000000000"/>
                <a:cs typeface="Montserrat" panose="00000500000000000000"/>
                <a:sym typeface="Montserrat" panose="00000500000000000000"/>
              </a:rPr>
              <a:t>(090-1524-0550)</a:t>
            </a:r>
            <a:r>
              <a:rPr lang="ja-JP" altLang="en-US" sz="2000">
                <a:solidFill>
                  <a:srgbClr val="846862"/>
                </a:solidFill>
                <a:latin typeface="Montserrat" panose="00000500000000000000"/>
                <a:ea typeface="Montserrat" panose="00000500000000000000"/>
                <a:cs typeface="Montserrat" panose="00000500000000000000"/>
                <a:sym typeface="Montserrat" panose="00000500000000000000"/>
              </a:rPr>
              <a:t>に</a:t>
            </a:r>
            <a:r>
              <a:rPr lang="ja-JP" altLang="en-US"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rPr>
              <a:t>ご連絡お願いいたします。）</a:t>
            </a:r>
            <a:endParaRPr lang="ja-JP" altLang="en-US" sz="2000" b="0" i="0" u="none" strike="noStrike" cap="none">
              <a:solidFill>
                <a:srgbClr val="846862"/>
              </a:solidFill>
              <a:highlight>
                <a:srgbClr val="FFFF00"/>
              </a:highlight>
              <a:latin typeface="Montserrat" panose="00000500000000000000"/>
              <a:ea typeface="Montserrat" panose="00000500000000000000"/>
              <a:cs typeface="Montserrat" panose="00000500000000000000"/>
            </a:endParaRPr>
          </a:p>
          <a:p>
            <a:pPr marL="457200" marR="0" lvl="0" indent="-330200" algn="l" rtl="0">
              <a:lnSpc>
                <a:spcPct val="170000"/>
              </a:lnSpc>
              <a:spcBef>
                <a:spcPts val="0"/>
              </a:spcBef>
              <a:spcAft>
                <a:spcPts val="0"/>
              </a:spcAft>
              <a:buClr>
                <a:schemeClr val="dk1"/>
              </a:buClr>
              <a:buSzPts val="2000"/>
              <a:buFont typeface="Calibri" panose="020F050202020403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457200" marR="0" lvl="0" indent="-330200" algn="l" rtl="0">
              <a:lnSpc>
                <a:spcPct val="170000"/>
              </a:lnSpc>
              <a:spcBef>
                <a:spcPts val="0"/>
              </a:spcBef>
              <a:spcAft>
                <a:spcPts val="0"/>
              </a:spcAft>
              <a:buClr>
                <a:schemeClr val="dk1"/>
              </a:buClr>
              <a:buSzPts val="2000"/>
              <a:buFont typeface="Calibri" panose="020F050202020403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457200" marR="0" lvl="0" indent="-330200" algn="l" rtl="0">
              <a:lnSpc>
                <a:spcPct val="170000"/>
              </a:lnSpc>
              <a:spcBef>
                <a:spcPts val="0"/>
              </a:spcBef>
              <a:spcAft>
                <a:spcPts val="0"/>
              </a:spcAft>
              <a:buClr>
                <a:schemeClr val="dk1"/>
              </a:buClr>
              <a:buSzPts val="2000"/>
              <a:buFont typeface="Calibri" panose="020F0502020204030204"/>
              <a:buNone/>
            </a:pPr>
            <a:endParaRPr sz="200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R="0" lvl="0" algn="l" rtl="0">
              <a:lnSpc>
                <a:spcPct val="170000"/>
              </a:lnSpc>
              <a:spcBef>
                <a:spcPts val="0"/>
              </a:spcBef>
              <a:spcAft>
                <a:spcPts val="0"/>
              </a:spcAft>
              <a:buClr>
                <a:schemeClr val="dk1"/>
              </a:buClr>
              <a:buSzPts val="2000"/>
              <a:buFont typeface="Arial" panose="020B0604020202020204"/>
              <a:buNone/>
            </a:pPr>
            <a:endParaRPr sz="2000" b="0" i="0" u="none" strike="noStrike" cap="none">
              <a:solidFill>
                <a:srgbClr val="846862"/>
              </a:solidFill>
              <a:latin typeface="Montserrat" panose="00000500000000000000"/>
              <a:ea typeface="Montserrat" panose="00000500000000000000"/>
              <a:cs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a:p>
            <a:pPr marL="0" marR="0" lvl="0" indent="0" algn="l" rtl="0">
              <a:lnSpc>
                <a:spcPct val="140000"/>
              </a:lnSpc>
              <a:spcBef>
                <a:spcPts val="0"/>
              </a:spcBef>
              <a:spcAft>
                <a:spcPts val="0"/>
              </a:spcAft>
              <a:buClr>
                <a:srgbClr val="000000"/>
              </a:buClr>
              <a:buSzPts val="2432"/>
              <a:buFont typeface="Arial" panose="020B0604020202020204"/>
              <a:buNone/>
            </a:pPr>
            <a:endParaRPr sz="2430" b="0" i="0" u="none" strike="noStrike" cap="none">
              <a:solidFill>
                <a:srgbClr val="846862"/>
              </a:solidFill>
              <a:latin typeface="Montserrat" panose="00000500000000000000"/>
              <a:ea typeface="Montserrat" panose="00000500000000000000"/>
              <a:cs typeface="Montserrat" panose="00000500000000000000"/>
              <a:sym typeface="Montserrat" panose="00000500000000000000"/>
            </a:endParaRPr>
          </a:p>
        </p:txBody>
      </p:sp>
      <p:sp>
        <p:nvSpPr>
          <p:cNvPr id="198" name="Google Shape;198;p9"/>
          <p:cNvSpPr/>
          <p:nvPr/>
        </p:nvSpPr>
        <p:spPr>
          <a:xfrm>
            <a:off x="12246180" y="9867900"/>
            <a:ext cx="5019675" cy="800100"/>
          </a:xfrm>
          <a:prstGeom prst="rect">
            <a:avLst/>
          </a:pr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9" name="Google Shape;199;p9"/>
          <p:cNvSpPr/>
          <p:nvPr/>
        </p:nvSpPr>
        <p:spPr>
          <a:xfrm>
            <a:off x="12246180" y="-495300"/>
            <a:ext cx="5019675" cy="914400"/>
          </a:xfrm>
          <a:prstGeom prst="rect">
            <a:avLst/>
          </a:pr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00" name="Google Shape;200;p9"/>
          <p:cNvGrpSpPr/>
          <p:nvPr/>
        </p:nvGrpSpPr>
        <p:grpSpPr>
          <a:xfrm>
            <a:off x="610924" y="5165361"/>
            <a:ext cx="5264097" cy="4572000"/>
            <a:chOff x="2355" y="238"/>
            <a:chExt cx="5400" cy="4050"/>
          </a:xfrm>
        </p:grpSpPr>
        <p:pic>
          <p:nvPicPr>
            <p:cNvPr id="201" name="Google Shape;201;p9"/>
            <p:cNvPicPr preferRelativeResize="0"/>
            <p:nvPr/>
          </p:nvPicPr>
          <p:blipFill rotWithShape="1">
            <a:blip r:embed="rId3"/>
            <a:srcRect/>
            <a:stretch>
              <a:fillRect/>
            </a:stretch>
          </p:blipFill>
          <p:spPr>
            <a:xfrm>
              <a:off x="2355" y="238"/>
              <a:ext cx="5400" cy="4050"/>
            </a:xfrm>
            <a:prstGeom prst="rect">
              <a:avLst/>
            </a:prstGeom>
            <a:noFill/>
            <a:ln>
              <a:noFill/>
            </a:ln>
          </p:spPr>
        </p:pic>
        <p:cxnSp>
          <p:nvCxnSpPr>
            <p:cNvPr id="202" name="Google Shape;202;p9"/>
            <p:cNvCxnSpPr/>
            <p:nvPr/>
          </p:nvCxnSpPr>
          <p:spPr>
            <a:xfrm>
              <a:off x="4980" y="4258"/>
              <a:ext cx="0" cy="0"/>
            </a:xfrm>
            <a:prstGeom prst="straightConnector1">
              <a:avLst/>
            </a:prstGeom>
            <a:noFill/>
            <a:ln w="28575" cap="flat" cmpd="sng">
              <a:solidFill>
                <a:srgbClr val="FF3399"/>
              </a:solidFill>
              <a:prstDash val="solid"/>
              <a:round/>
              <a:headEnd type="none" w="sm" len="sm"/>
              <a:tailEnd type="none" w="sm" len="sm"/>
            </a:ln>
          </p:spPr>
        </p:cxnSp>
        <p:cxnSp>
          <p:nvCxnSpPr>
            <p:cNvPr id="203" name="Google Shape;203;p9"/>
            <p:cNvCxnSpPr/>
            <p:nvPr/>
          </p:nvCxnSpPr>
          <p:spPr>
            <a:xfrm>
              <a:off x="4937" y="2263"/>
              <a:ext cx="1200" cy="0"/>
            </a:xfrm>
            <a:prstGeom prst="straightConnector1">
              <a:avLst/>
            </a:prstGeom>
            <a:noFill/>
            <a:ln w="28575" cap="flat" cmpd="sng">
              <a:solidFill>
                <a:srgbClr val="FF3399"/>
              </a:solidFill>
              <a:prstDash val="solid"/>
              <a:round/>
              <a:headEnd type="none" w="sm" len="sm"/>
              <a:tailEnd type="none" w="sm" len="sm"/>
            </a:ln>
          </p:spPr>
        </p:cxnSp>
        <p:sp>
          <p:nvSpPr>
            <p:cNvPr id="204" name="Google Shape;204;p9"/>
            <p:cNvSpPr/>
            <p:nvPr/>
          </p:nvSpPr>
          <p:spPr>
            <a:xfrm>
              <a:off x="6121" y="2195"/>
              <a:ext cx="135" cy="135"/>
            </a:xfrm>
            <a:custGeom>
              <a:avLst/>
              <a:gdLst/>
              <a:ahLst/>
              <a:cxnLst/>
              <a:rect l="l" t="t" r="r" b="b"/>
              <a:pathLst>
                <a:path w="135" h="135" extrusionOk="0">
                  <a:moveTo>
                    <a:pt x="0" y="0"/>
                  </a:moveTo>
                  <a:lnTo>
                    <a:pt x="0" y="135"/>
                  </a:lnTo>
                  <a:lnTo>
                    <a:pt x="135" y="67"/>
                  </a:lnTo>
                  <a:lnTo>
                    <a:pt x="0" y="0"/>
                  </a:lnTo>
                  <a:close/>
                </a:path>
              </a:pathLst>
            </a:custGeom>
            <a:solidFill>
              <a:srgbClr val="FF33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05" name="Google Shape;205;p9"/>
          <p:cNvGrpSpPr/>
          <p:nvPr/>
        </p:nvGrpSpPr>
        <p:grpSpPr>
          <a:xfrm>
            <a:off x="6047826" y="5139384"/>
            <a:ext cx="5264098" cy="4572000"/>
            <a:chOff x="8565" y="283"/>
            <a:chExt cx="5415" cy="4050"/>
          </a:xfrm>
        </p:grpSpPr>
        <p:pic>
          <p:nvPicPr>
            <p:cNvPr id="206" name="Google Shape;206;p9"/>
            <p:cNvPicPr preferRelativeResize="0"/>
            <p:nvPr/>
          </p:nvPicPr>
          <p:blipFill rotWithShape="1">
            <a:blip r:embed="rId4"/>
            <a:srcRect/>
            <a:stretch>
              <a:fillRect/>
            </a:stretch>
          </p:blipFill>
          <p:spPr>
            <a:xfrm>
              <a:off x="8565" y="283"/>
              <a:ext cx="5415" cy="4050"/>
            </a:xfrm>
            <a:prstGeom prst="rect">
              <a:avLst/>
            </a:prstGeom>
            <a:noFill/>
            <a:ln>
              <a:noFill/>
            </a:ln>
          </p:spPr>
        </p:pic>
        <p:sp>
          <p:nvSpPr>
            <p:cNvPr id="207" name="Google Shape;207;p9"/>
            <p:cNvSpPr/>
            <p:nvPr/>
          </p:nvSpPr>
          <p:spPr>
            <a:xfrm>
              <a:off x="11415" y="718"/>
              <a:ext cx="1065" cy="1095"/>
            </a:xfrm>
            <a:custGeom>
              <a:avLst/>
              <a:gdLst/>
              <a:ahLst/>
              <a:cxnLst/>
              <a:rect l="l" t="t" r="r" b="b"/>
              <a:pathLst>
                <a:path w="1065" h="1095" extrusionOk="0">
                  <a:moveTo>
                    <a:pt x="0" y="548"/>
                  </a:moveTo>
                  <a:lnTo>
                    <a:pt x="5" y="473"/>
                  </a:lnTo>
                  <a:lnTo>
                    <a:pt x="19" y="402"/>
                  </a:lnTo>
                  <a:lnTo>
                    <a:pt x="42" y="335"/>
                  </a:lnTo>
                  <a:lnTo>
                    <a:pt x="73" y="271"/>
                  </a:lnTo>
                  <a:lnTo>
                    <a:pt x="111" y="213"/>
                  </a:lnTo>
                  <a:lnTo>
                    <a:pt x="156" y="161"/>
                  </a:lnTo>
                  <a:lnTo>
                    <a:pt x="207" y="114"/>
                  </a:lnTo>
                  <a:lnTo>
                    <a:pt x="264" y="75"/>
                  </a:lnTo>
                  <a:lnTo>
                    <a:pt x="325" y="43"/>
                  </a:lnTo>
                  <a:lnTo>
                    <a:pt x="391" y="20"/>
                  </a:lnTo>
                  <a:lnTo>
                    <a:pt x="460" y="5"/>
                  </a:lnTo>
                  <a:lnTo>
                    <a:pt x="533" y="0"/>
                  </a:lnTo>
                  <a:lnTo>
                    <a:pt x="605" y="5"/>
                  </a:lnTo>
                  <a:lnTo>
                    <a:pt x="674" y="20"/>
                  </a:lnTo>
                  <a:lnTo>
                    <a:pt x="740" y="43"/>
                  </a:lnTo>
                  <a:lnTo>
                    <a:pt x="801" y="75"/>
                  </a:lnTo>
                  <a:lnTo>
                    <a:pt x="858" y="114"/>
                  </a:lnTo>
                  <a:lnTo>
                    <a:pt x="909" y="161"/>
                  </a:lnTo>
                  <a:lnTo>
                    <a:pt x="954" y="213"/>
                  </a:lnTo>
                  <a:lnTo>
                    <a:pt x="992" y="271"/>
                  </a:lnTo>
                  <a:lnTo>
                    <a:pt x="1023" y="335"/>
                  </a:lnTo>
                  <a:lnTo>
                    <a:pt x="1046" y="402"/>
                  </a:lnTo>
                  <a:lnTo>
                    <a:pt x="1060" y="473"/>
                  </a:lnTo>
                  <a:lnTo>
                    <a:pt x="1065" y="548"/>
                  </a:lnTo>
                  <a:lnTo>
                    <a:pt x="1060" y="622"/>
                  </a:lnTo>
                  <a:lnTo>
                    <a:pt x="1046" y="693"/>
                  </a:lnTo>
                  <a:lnTo>
                    <a:pt x="1023" y="761"/>
                  </a:lnTo>
                  <a:lnTo>
                    <a:pt x="992" y="824"/>
                  </a:lnTo>
                  <a:lnTo>
                    <a:pt x="954" y="882"/>
                  </a:lnTo>
                  <a:lnTo>
                    <a:pt x="909" y="935"/>
                  </a:lnTo>
                  <a:lnTo>
                    <a:pt x="858" y="981"/>
                  </a:lnTo>
                  <a:lnTo>
                    <a:pt x="801" y="1021"/>
                  </a:lnTo>
                  <a:lnTo>
                    <a:pt x="740" y="1052"/>
                  </a:lnTo>
                  <a:lnTo>
                    <a:pt x="674" y="1076"/>
                  </a:lnTo>
                  <a:lnTo>
                    <a:pt x="605" y="1090"/>
                  </a:lnTo>
                  <a:lnTo>
                    <a:pt x="533" y="1095"/>
                  </a:lnTo>
                  <a:lnTo>
                    <a:pt x="460" y="1090"/>
                  </a:lnTo>
                  <a:lnTo>
                    <a:pt x="391" y="1076"/>
                  </a:lnTo>
                  <a:lnTo>
                    <a:pt x="325" y="1052"/>
                  </a:lnTo>
                  <a:lnTo>
                    <a:pt x="264" y="1021"/>
                  </a:lnTo>
                  <a:lnTo>
                    <a:pt x="207" y="981"/>
                  </a:lnTo>
                  <a:lnTo>
                    <a:pt x="156" y="935"/>
                  </a:lnTo>
                  <a:lnTo>
                    <a:pt x="111" y="882"/>
                  </a:lnTo>
                  <a:lnTo>
                    <a:pt x="73" y="824"/>
                  </a:lnTo>
                  <a:lnTo>
                    <a:pt x="42" y="761"/>
                  </a:lnTo>
                  <a:lnTo>
                    <a:pt x="19" y="693"/>
                  </a:lnTo>
                  <a:lnTo>
                    <a:pt x="5" y="622"/>
                  </a:lnTo>
                  <a:lnTo>
                    <a:pt x="0" y="548"/>
                  </a:lnTo>
                  <a:close/>
                </a:path>
              </a:pathLst>
            </a:custGeom>
            <a:noFill/>
            <a:ln w="38100" cap="flat" cmpd="sng">
              <a:solidFill>
                <a:srgbClr val="FF00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pic>
        <p:nvPicPr>
          <p:cNvPr id="208" name="Google Shape;208;p9"/>
          <p:cNvPicPr preferRelativeResize="0"/>
          <p:nvPr/>
        </p:nvPicPr>
        <p:blipFill rotWithShape="1">
          <a:blip r:embed="rId5"/>
          <a:srcRect/>
          <a:stretch>
            <a:fillRect/>
          </a:stretch>
        </p:blipFill>
        <p:spPr>
          <a:xfrm>
            <a:off x="11519369" y="5165361"/>
            <a:ext cx="5713034" cy="4572000"/>
          </a:xfrm>
          <a:prstGeom prst="rect">
            <a:avLst/>
          </a:prstGeom>
          <a:noFill/>
          <a:ln>
            <a:noFill/>
          </a:ln>
        </p:spPr>
      </p:pic>
      <p:sp>
        <p:nvSpPr>
          <p:cNvPr id="209" name="Google Shape;209;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tLang="ja-JP"/>
              <a:t>9</a:t>
            </a:fld>
            <a:endParaRPr lang="en-US" altLang="ja-JP"/>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2402</Words>
  <Application>Microsoft Office PowerPoint</Application>
  <PresentationFormat>ユーザー設定</PresentationFormat>
  <Paragraphs>387</Paragraphs>
  <Slides>15</Slides>
  <Notes>14</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15</vt:i4>
      </vt:variant>
    </vt:vector>
  </HeadingPairs>
  <TitlesOfParts>
    <vt:vector size="26" baseType="lpstr">
      <vt:lpstr>メイリオ</vt:lpstr>
      <vt:lpstr>Montserrat</vt:lpstr>
      <vt:lpstr>Montserrat Classic</vt:lpstr>
      <vt:lpstr>Berkshire Swash</vt:lpstr>
      <vt:lpstr>Montserrat Light</vt:lpstr>
      <vt:lpstr>Mongolian Baiti</vt:lpstr>
      <vt:lpstr>m</vt:lpstr>
      <vt:lpstr>Arial</vt:lpstr>
      <vt:lpstr>Oswald</vt:lpstr>
      <vt:lpstr>Calibri</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user</dc:creator>
  <cp:lastModifiedBy>亜矢 マッキンリー</cp:lastModifiedBy>
  <cp:revision>9</cp:revision>
  <dcterms:created xsi:type="dcterms:W3CDTF">2006-08-16T00:00:00Z</dcterms:created>
  <dcterms:modified xsi:type="dcterms:W3CDTF">2023-06-12T17:09:28Z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1041-11.8.2.8498</vt:lpwstr>
  </property>
</Properties>
</file>